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75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8" r:id="rId19"/>
    <p:sldId id="283" r:id="rId20"/>
    <p:sldId id="276" r:id="rId21"/>
    <p:sldId id="279" r:id="rId22"/>
    <p:sldId id="280" r:id="rId23"/>
    <p:sldId id="281" r:id="rId24"/>
    <p:sldId id="282" r:id="rId25"/>
    <p:sldId id="273" r:id="rId26"/>
    <p:sldId id="284" r:id="rId27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2324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9 h 154"/>
                  <a:gd name="T2" fmla="*/ 6 w 144"/>
                  <a:gd name="T3" fmla="*/ 14 h 154"/>
                  <a:gd name="T4" fmla="*/ 12 w 144"/>
                  <a:gd name="T5" fmla="*/ 11 h 154"/>
                  <a:gd name="T6" fmla="*/ 7 w 144"/>
                  <a:gd name="T7" fmla="*/ 5 h 154"/>
                  <a:gd name="T8" fmla="*/ 11 w 144"/>
                  <a:gd name="T9" fmla="*/ 3 h 154"/>
                  <a:gd name="T10" fmla="*/ 12 w 144"/>
                  <a:gd name="T11" fmla="*/ 5 h 154"/>
                  <a:gd name="T12" fmla="*/ 15 w 144"/>
                  <a:gd name="T13" fmla="*/ 4 h 154"/>
                  <a:gd name="T14" fmla="*/ 10 w 144"/>
                  <a:gd name="T15" fmla="*/ 0 h 154"/>
                  <a:gd name="T16" fmla="*/ 4 w 144"/>
                  <a:gd name="T17" fmla="*/ 3 h 154"/>
                  <a:gd name="T18" fmla="*/ 9 w 144"/>
                  <a:gd name="T19" fmla="*/ 10 h 154"/>
                  <a:gd name="T20" fmla="*/ 3 w 144"/>
                  <a:gd name="T21" fmla="*/ 9 h 154"/>
                  <a:gd name="T22" fmla="*/ 0 w 144"/>
                  <a:gd name="T23" fmla="*/ 9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</p:grpSp>
      <p:sp>
        <p:nvSpPr>
          <p:cNvPr id="19609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pl-PL" noProof="0" smtClean="0"/>
              <a:t>Kliknij, aby edytować styl wzorca tytułu</a:t>
            </a:r>
          </a:p>
        </p:txBody>
      </p:sp>
      <p:sp>
        <p:nvSpPr>
          <p:cNvPr id="19610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pPr lvl="0"/>
            <a:r>
              <a:rPr lang="pl-PL" noProof="0" smtClean="0"/>
              <a:t>Kliknij, aby edytować styl wzorca podtytułu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4F8BAEA7-E6BE-48D0-8D10-2059182F1B06}" type="slidenum">
              <a:rPr lang="pl-PL"/>
              <a:pPr>
                <a:defRPr/>
              </a:pPr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1758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2FD03-AC0F-4861-9460-2D019702B42D}" type="slidenum">
              <a:rPr lang="pl-PL"/>
              <a:pPr>
                <a:defRPr/>
              </a:pPr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2093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BDED8-809F-4E29-8BDC-F0D65B5E9504}" type="slidenum">
              <a:rPr lang="pl-PL"/>
              <a:pPr>
                <a:defRPr/>
              </a:pPr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3284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B42EE-221F-4343-8ED1-93CD13F931A8}" type="slidenum">
              <a:rPr lang="pl-PL"/>
              <a:pPr>
                <a:defRPr/>
              </a:pPr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3219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el, zwei Inhalte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301625" y="1600200"/>
            <a:ext cx="4194175" cy="21732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301625" y="3925888"/>
            <a:ext cx="4194175" cy="217328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23BDE-EB3A-48F1-A91B-C589604D6CAE}" type="slidenum">
              <a:rPr lang="pl-PL"/>
              <a:pPr>
                <a:defRPr/>
              </a:pPr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8107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301625" y="1600200"/>
            <a:ext cx="8540750" cy="4498975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C4867-5E7A-475C-A68F-0236578283CA}" type="slidenum">
              <a:rPr lang="pl-PL"/>
              <a:pPr>
                <a:defRPr/>
              </a:pPr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8528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EB3B7-C274-4ED3-8F3B-9982A4E5F993}" type="slidenum">
              <a:rPr lang="pl-PL"/>
              <a:pPr>
                <a:defRPr/>
              </a:pPr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33503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8B3D2-4522-4CCB-A9F6-1AD5A9556A9B}" type="slidenum">
              <a:rPr lang="pl-PL"/>
              <a:pPr>
                <a:defRPr/>
              </a:pPr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4003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2DF25-92D1-47DD-B0FD-97F0358F2589}" type="slidenum">
              <a:rPr lang="pl-PL"/>
              <a:pPr>
                <a:defRPr/>
              </a:pPr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0728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7C844-0067-4654-845D-195E742A7C84}" type="slidenum">
              <a:rPr lang="pl-PL"/>
              <a:pPr>
                <a:defRPr/>
              </a:pPr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8530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4F193-0965-427C-ABB8-8A6DB6E4F2C5}" type="slidenum">
              <a:rPr lang="pl-PL"/>
              <a:pPr>
                <a:defRPr/>
              </a:pPr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8654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D17D0-AFFD-4B4A-A394-83AA6B3E8C1A}" type="slidenum">
              <a:rPr lang="pl-PL"/>
              <a:pPr>
                <a:defRPr/>
              </a:pPr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7194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5D931-06D2-40E1-A91C-D80A8945E88B}" type="slidenum">
              <a:rPr lang="pl-PL"/>
              <a:pPr>
                <a:defRPr/>
              </a:pPr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1808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73985-C272-4390-97B5-9916A0FBEC37}" type="slidenum">
              <a:rPr lang="pl-PL"/>
              <a:pPr>
                <a:defRPr/>
              </a:pPr>
              <a:t>‹Nr.›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1785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9 h 154"/>
                  <a:gd name="T2" fmla="*/ 6 w 144"/>
                  <a:gd name="T3" fmla="*/ 14 h 154"/>
                  <a:gd name="T4" fmla="*/ 12 w 144"/>
                  <a:gd name="T5" fmla="*/ 11 h 154"/>
                  <a:gd name="T6" fmla="*/ 7 w 144"/>
                  <a:gd name="T7" fmla="*/ 5 h 154"/>
                  <a:gd name="T8" fmla="*/ 11 w 144"/>
                  <a:gd name="T9" fmla="*/ 3 h 154"/>
                  <a:gd name="T10" fmla="*/ 12 w 144"/>
                  <a:gd name="T11" fmla="*/ 5 h 154"/>
                  <a:gd name="T12" fmla="*/ 15 w 144"/>
                  <a:gd name="T13" fmla="*/ 4 h 154"/>
                  <a:gd name="T14" fmla="*/ 10 w 144"/>
                  <a:gd name="T15" fmla="*/ 0 h 154"/>
                  <a:gd name="T16" fmla="*/ 4 w 144"/>
                  <a:gd name="T17" fmla="*/ 3 h 154"/>
                  <a:gd name="T18" fmla="*/ 9 w 144"/>
                  <a:gd name="T19" fmla="*/ 10 h 154"/>
                  <a:gd name="T20" fmla="*/ 3 w 144"/>
                  <a:gd name="T21" fmla="*/ 9 h 154"/>
                  <a:gd name="T22" fmla="*/ 0 w 144"/>
                  <a:gd name="T23" fmla="*/ 9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8583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8584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</p:grpSp>
      <p:sp>
        <p:nvSpPr>
          <p:cNvPr id="18585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8586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8587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8588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A919E63C-7207-492D-9C52-FD34167B6CD3}" type="slidenum">
              <a:rPr lang="pl-PL"/>
              <a:pPr>
                <a:defRPr/>
              </a:pPr>
              <a:t>‹Nr.›</a:t>
            </a:fld>
            <a:endParaRPr lang="pl-PL"/>
          </a:p>
        </p:txBody>
      </p:sp>
      <p:sp>
        <p:nvSpPr>
          <p:cNvPr id="18589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2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549275"/>
            <a:ext cx="8424863" cy="2735263"/>
          </a:xfrm>
        </p:spPr>
        <p:txBody>
          <a:bodyPr anchor="t"/>
          <a:lstStyle/>
          <a:p>
            <a:pPr eaLnBrk="1" hangingPunct="1">
              <a:defRPr/>
            </a:pPr>
            <a:r>
              <a:rPr lang="pl-PL" sz="3200" dirty="0" smtClean="0"/>
              <a:t>JAK WYBRAĆ WŁAŚCIWEGO PRACOWNIKA? </a:t>
            </a:r>
            <a:br>
              <a:rPr lang="pl-PL" sz="3200" dirty="0" smtClean="0"/>
            </a:br>
            <a:r>
              <a:rPr lang="pl-PL" sz="3200" dirty="0" smtClean="0">
                <a:solidFill>
                  <a:schemeClr val="hlink"/>
                </a:solidFill>
              </a:rPr>
              <a:t>HOW TO FIT THE JOB POSITION AND PERSONALITY?</a:t>
            </a:r>
            <a:r>
              <a:rPr lang="de-DE" sz="3200" dirty="0" smtClean="0">
                <a:solidFill>
                  <a:schemeClr val="hlink"/>
                </a:solidFill>
              </a:rPr>
              <a:t/>
            </a:r>
            <a:br>
              <a:rPr lang="de-DE" sz="3200" dirty="0" smtClean="0">
                <a:solidFill>
                  <a:schemeClr val="hlink"/>
                </a:solidFill>
              </a:rPr>
            </a:br>
            <a:r>
              <a:rPr lang="de-DE" sz="3200" cap="all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Wie die </a:t>
            </a:r>
            <a:r>
              <a:rPr lang="de-DE" sz="3200" cap="all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berufliche Stellung und Persönlichkeit anpassen</a:t>
            </a:r>
            <a:r>
              <a:rPr lang="de-DE" sz="3200" cap="all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pl-PL" sz="3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4508500"/>
            <a:ext cx="7704138" cy="13684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pl-PL" sz="2400" dirty="0" smtClean="0"/>
              <a:t>TEORIA OSOBOWOŚCI WIEKIEJ PIĄTKI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pl-PL" sz="2400" dirty="0" smtClean="0">
                <a:solidFill>
                  <a:schemeClr val="hlink"/>
                </a:solidFill>
              </a:rPr>
              <a:t>THE BIG FIVE MODEL OF PERSONALITY</a:t>
            </a:r>
            <a:endParaRPr lang="de-DE" sz="24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pl-PL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 GROßE FÜNF MODELL DER PERSÖNLICHKEIT</a:t>
            </a:r>
            <a:endParaRPr lang="de-DE" sz="24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pl-PL" sz="24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1760538"/>
          </a:xfrm>
        </p:spPr>
        <p:txBody>
          <a:bodyPr anchor="t"/>
          <a:lstStyle/>
          <a:p>
            <a:pPr eaLnBrk="1" hangingPunct="1">
              <a:defRPr/>
            </a:pPr>
            <a:r>
              <a:rPr lang="pl-PL" sz="3200" dirty="0" smtClean="0"/>
              <a:t>SUMIENNOŚĆ|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pl-PL" sz="3200" dirty="0" smtClean="0">
                <a:solidFill>
                  <a:schemeClr val="hlink"/>
                </a:solidFill>
              </a:rPr>
              <a:t>CONSCIENTIONSNESS</a:t>
            </a:r>
            <a:r>
              <a:rPr lang="de-DE" sz="3200" dirty="0" smtClean="0">
                <a:solidFill>
                  <a:srgbClr val="92D050"/>
                </a:solidFill>
              </a:rPr>
              <a:t>|</a:t>
            </a:r>
            <a:r>
              <a:rPr lang="de-DE" sz="3200" dirty="0" smtClean="0">
                <a:solidFill>
                  <a:srgbClr val="FFC000"/>
                </a:solidFill>
              </a:rPr>
              <a:t/>
            </a:r>
            <a:br>
              <a:rPr lang="de-DE" sz="3200" dirty="0" smtClean="0">
                <a:solidFill>
                  <a:srgbClr val="FFC000"/>
                </a:solidFill>
              </a:rPr>
            </a:br>
            <a:r>
              <a:rPr lang="de-DE" sz="3200" dirty="0" smtClean="0">
                <a:solidFill>
                  <a:srgbClr val="FFC000"/>
                </a:solidFill>
              </a:rPr>
              <a:t>GEWISSENHAFTIGKEIT|</a:t>
            </a:r>
            <a:endParaRPr lang="pl-PL" sz="3200" dirty="0" smtClean="0">
              <a:solidFill>
                <a:srgbClr val="FFC000"/>
              </a:solidFill>
            </a:endParaRP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2205038"/>
            <a:ext cx="8540750" cy="4205287"/>
          </a:xfrm>
        </p:spPr>
        <p:txBody>
          <a:bodyPr/>
          <a:lstStyle/>
          <a:p>
            <a:pPr eaLnBrk="1" hangingPunct="1">
              <a:defRPr/>
            </a:pPr>
            <a:r>
              <a:rPr lang="pl-PL" sz="2800" dirty="0" smtClean="0"/>
              <a:t>stopień zorganizowania i wytrwałości w dążeniu do celu, natężenie takich cech jak rzetelność, </a:t>
            </a:r>
            <a:r>
              <a:rPr lang="pl-PL" sz="2800" dirty="0" smtClean="0">
                <a:solidFill>
                  <a:srgbClr val="FFC000"/>
                </a:solidFill>
              </a:rPr>
              <a:t>konsekwencja</a:t>
            </a:r>
            <a:r>
              <a:rPr lang="pl-PL" sz="2800" dirty="0" smtClean="0"/>
              <a:t>, odpowiedzialność za wykonywane zadanie</a:t>
            </a:r>
          </a:p>
          <a:p>
            <a:pPr eaLnBrk="1" hangingPunct="1">
              <a:defRPr/>
            </a:pPr>
            <a:r>
              <a:rPr lang="pl-PL" sz="2800" dirty="0" smtClean="0">
                <a:solidFill>
                  <a:schemeClr val="hlink"/>
                </a:solidFill>
              </a:rPr>
              <a:t>the level of being well-organized, reliable, responsible and cosequent when achieving goals</a:t>
            </a:r>
            <a:endParaRPr lang="de-DE" sz="2800" dirty="0" smtClean="0">
              <a:solidFill>
                <a:schemeClr val="hlink"/>
              </a:solidFill>
            </a:endParaRPr>
          </a:p>
          <a:p>
            <a:pPr eaLnBrk="1" hangingPunct="1">
              <a:defRPr/>
            </a:pPr>
            <a:r>
              <a:rPr lang="de-DE" sz="2800" dirty="0" smtClean="0">
                <a:solidFill>
                  <a:srgbClr val="FFC000"/>
                </a:solidFill>
              </a:rPr>
              <a:t>Ein Pegel von gutem Organisationsniveau, zuverlässig, verantwortlich und konsequent zur Erreichung von Zielen</a:t>
            </a:r>
            <a:endParaRPr lang="pl-PL" sz="28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88913"/>
            <a:ext cx="8540750" cy="1543050"/>
          </a:xfrm>
        </p:spPr>
        <p:txBody>
          <a:bodyPr/>
          <a:lstStyle/>
          <a:p>
            <a:pPr eaLnBrk="1" hangingPunct="1">
              <a:defRPr/>
            </a:pPr>
            <a:r>
              <a:rPr lang="pl-PL" sz="3200" dirty="0" smtClean="0"/>
              <a:t>WYSOKIE</a:t>
            </a:r>
            <a:r>
              <a:rPr lang="de-DE" sz="3200" dirty="0" smtClean="0"/>
              <a:t> </a:t>
            </a:r>
            <a:r>
              <a:rPr lang="pl-PL" sz="3200" dirty="0" smtClean="0"/>
              <a:t>|</a:t>
            </a:r>
            <a:r>
              <a:rPr lang="de-DE" sz="3200" dirty="0" smtClean="0"/>
              <a:t> </a:t>
            </a:r>
            <a:r>
              <a:rPr lang="pl-PL" sz="3200" dirty="0" smtClean="0"/>
              <a:t>NISKIE</a:t>
            </a:r>
            <a:br>
              <a:rPr lang="pl-PL" sz="3200" dirty="0" smtClean="0"/>
            </a:br>
            <a:r>
              <a:rPr lang="pl-PL" sz="3200" dirty="0" smtClean="0">
                <a:solidFill>
                  <a:schemeClr val="hlink"/>
                </a:solidFill>
              </a:rPr>
              <a:t>HIGH</a:t>
            </a:r>
            <a:r>
              <a:rPr lang="de-DE" sz="3200" dirty="0" smtClean="0">
                <a:solidFill>
                  <a:schemeClr val="hlink"/>
                </a:solidFill>
              </a:rPr>
              <a:t> </a:t>
            </a:r>
            <a:r>
              <a:rPr lang="pl-PL" sz="3200" dirty="0" smtClean="0">
                <a:solidFill>
                  <a:schemeClr val="hlink"/>
                </a:solidFill>
              </a:rPr>
              <a:t>|</a:t>
            </a:r>
            <a:r>
              <a:rPr lang="de-DE" sz="3200" dirty="0" smtClean="0">
                <a:solidFill>
                  <a:schemeClr val="hlink"/>
                </a:solidFill>
              </a:rPr>
              <a:t> </a:t>
            </a:r>
            <a:r>
              <a:rPr lang="pl-PL" sz="3200" dirty="0" smtClean="0">
                <a:solidFill>
                  <a:schemeClr val="hlink"/>
                </a:solidFill>
              </a:rPr>
              <a:t>LOW</a:t>
            </a:r>
            <a:r>
              <a:rPr lang="pl-PL" sz="3200" dirty="0" smtClean="0"/>
              <a:t>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>
                <a:solidFill>
                  <a:srgbClr val="FFC000"/>
                </a:solidFill>
                <a:effectLst/>
              </a:rPr>
              <a:t>HOCH | NIEDRIG</a:t>
            </a:r>
            <a:endParaRPr lang="pl-PL" sz="4000" dirty="0" smtClean="0">
              <a:solidFill>
                <a:srgbClr val="FFC000"/>
              </a:solidFill>
              <a:effectLst/>
            </a:endParaRPr>
          </a:p>
        </p:txBody>
      </p:sp>
      <p:graphicFrame>
        <p:nvGraphicFramePr>
          <p:cNvPr id="35860" name="Group 20"/>
          <p:cNvGraphicFramePr>
            <a:graphicFrameLocks noGrp="1"/>
          </p:cNvGraphicFramePr>
          <p:nvPr>
            <p:ph idx="1"/>
          </p:nvPr>
        </p:nvGraphicFramePr>
        <p:xfrm>
          <a:off x="250825" y="2060575"/>
          <a:ext cx="8540750" cy="4437063"/>
        </p:xfrm>
        <a:graphic>
          <a:graphicData uri="http://schemas.openxmlformats.org/drawingml/2006/table">
            <a:tbl>
              <a:tblPr/>
              <a:tblGrid>
                <a:gridCol w="4270375"/>
                <a:gridCol w="4270375"/>
              </a:tblGrid>
              <a:tr h="19728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zorganizowany, godny zaufania, pracowity, zdyscyplinowany, punktualny, dokładny, ambitny, obowiązkowy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bez sprecyzowanych celów życiowych, niegodny zaufania, nieuważny, hedonistyczny, leniwy, nieodpowiedzialny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55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organized, reliable, hard-working, punctual, amibtious, particular</a:t>
                      </a:r>
                      <a:endParaRPr kumimoji="0" lang="pl-P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without life goals, unreliable, hedonistic, lazy, irresponsible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87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r>
                        <a:rPr lang="de-DE" sz="2400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organisiert, zuverlässig, fleißig, pünktlich, ambitioniert, außergewöhnlich</a:t>
                      </a:r>
                      <a:endParaRPr kumimoji="0" lang="pl-PL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r>
                        <a:rPr lang="de-DE" sz="2400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Ohne Ziele im Leben, unzuverlässig, hedonistisch, faul, unverantwortlich</a:t>
                      </a:r>
                      <a:endParaRPr kumimoji="0" lang="pl-PL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2263775"/>
          </a:xfrm>
        </p:spPr>
        <p:txBody>
          <a:bodyPr/>
          <a:lstStyle/>
          <a:p>
            <a:pPr eaLnBrk="1" hangingPunct="1">
              <a:defRPr/>
            </a:pPr>
            <a:r>
              <a:rPr lang="pl-PL" sz="3600" dirty="0" smtClean="0"/>
              <a:t>EKSTRAWERSJA</a:t>
            </a:r>
            <a:r>
              <a:rPr lang="de-DE" sz="3600" dirty="0" smtClean="0"/>
              <a:t> </a:t>
            </a:r>
            <a:r>
              <a:rPr lang="pl-PL" sz="3600" dirty="0" smtClean="0"/>
              <a:t>|</a:t>
            </a:r>
            <a:r>
              <a:rPr lang="de-DE" sz="3600" dirty="0" smtClean="0"/>
              <a:t> </a:t>
            </a:r>
            <a:r>
              <a:rPr lang="pl-PL" sz="3600" dirty="0" smtClean="0"/>
              <a:t>INTROWERSJA</a:t>
            </a:r>
            <a:br>
              <a:rPr lang="pl-PL" sz="3600" dirty="0" smtClean="0"/>
            </a:br>
            <a:r>
              <a:rPr lang="pl-PL" sz="3600" dirty="0" smtClean="0">
                <a:solidFill>
                  <a:schemeClr val="hlink"/>
                </a:solidFill>
              </a:rPr>
              <a:t>EXTRAVERSION</a:t>
            </a:r>
            <a:r>
              <a:rPr lang="de-DE" sz="3600" dirty="0" smtClean="0">
                <a:solidFill>
                  <a:schemeClr val="hlink"/>
                </a:solidFill>
              </a:rPr>
              <a:t> </a:t>
            </a:r>
            <a:r>
              <a:rPr lang="pl-PL" sz="3600" dirty="0" smtClean="0">
                <a:solidFill>
                  <a:schemeClr val="hlink"/>
                </a:solidFill>
              </a:rPr>
              <a:t>|</a:t>
            </a:r>
            <a:r>
              <a:rPr lang="de-DE" sz="3600" dirty="0" smtClean="0">
                <a:solidFill>
                  <a:schemeClr val="hlink"/>
                </a:solidFill>
              </a:rPr>
              <a:t> </a:t>
            </a:r>
            <a:r>
              <a:rPr lang="pl-PL" sz="3600" dirty="0" smtClean="0">
                <a:solidFill>
                  <a:schemeClr val="hlink"/>
                </a:solidFill>
              </a:rPr>
              <a:t>INTROVERSION</a:t>
            </a:r>
            <a:r>
              <a:rPr lang="de-DE" sz="3600" dirty="0" smtClean="0">
                <a:solidFill>
                  <a:schemeClr val="hlink"/>
                </a:solidFill>
              </a:rPr>
              <a:t/>
            </a:r>
            <a:br>
              <a:rPr lang="de-DE" sz="3600" dirty="0" smtClean="0">
                <a:solidFill>
                  <a:schemeClr val="hlink"/>
                </a:solidFill>
              </a:rPr>
            </a:br>
            <a:r>
              <a:rPr lang="pl-PL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EXTROVERTIERT | INTROVERTIERT</a:t>
            </a:r>
          </a:p>
        </p:txBody>
      </p:sp>
      <p:sp>
        <p:nvSpPr>
          <p:cNvPr id="378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2781300"/>
            <a:ext cx="8540750" cy="3484563"/>
          </a:xfrm>
        </p:spPr>
        <p:txBody>
          <a:bodyPr/>
          <a:lstStyle/>
          <a:p>
            <a:pPr eaLnBrk="1" hangingPunct="1">
              <a:defRPr/>
            </a:pPr>
            <a:r>
              <a:rPr lang="pl-PL" sz="2400" dirty="0" smtClean="0"/>
              <a:t>ta cecha opisuje liczbę i intensywność kontaktów interpersonalnych, poziom aktywności, skłonność do zabawy, potrzebę „dziania się”</a:t>
            </a:r>
          </a:p>
          <a:p>
            <a:pPr eaLnBrk="1" hangingPunct="1">
              <a:defRPr/>
            </a:pPr>
            <a:r>
              <a:rPr lang="pl-PL" sz="2400" dirty="0" smtClean="0">
                <a:solidFill>
                  <a:schemeClr val="hlink"/>
                </a:solidFill>
              </a:rPr>
              <a:t>this trait describes the number and intensity of social relationships, disposition to have fun, the need of stimulation</a:t>
            </a:r>
            <a:endParaRPr lang="de-DE" sz="2400" dirty="0" smtClean="0">
              <a:solidFill>
                <a:schemeClr val="hlink"/>
              </a:solidFill>
            </a:endParaRPr>
          </a:p>
          <a:p>
            <a:pPr eaLnBrk="1" hangingPunct="1">
              <a:defRPr/>
            </a:pPr>
            <a:r>
              <a:rPr lang="de-DE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diese Eigenschaft beschreibt die Anzahl und Intensität der sozialen Beziehungen, Disposition, Spaß zu haben, die Notwendigkeit der Stimulation</a:t>
            </a:r>
          </a:p>
          <a:p>
            <a:pPr eaLnBrk="1" hangingPunct="1">
              <a:defRPr/>
            </a:pPr>
            <a:endParaRPr lang="pl-PL" sz="2400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1687513"/>
          </a:xfrm>
        </p:spPr>
        <p:txBody>
          <a:bodyPr/>
          <a:lstStyle/>
          <a:p>
            <a:pPr eaLnBrk="1" hangingPunct="1">
              <a:defRPr/>
            </a:pPr>
            <a:r>
              <a:rPr lang="pl-PL" sz="3600" dirty="0" smtClean="0"/>
              <a:t>WYSOKIE</a:t>
            </a:r>
            <a:r>
              <a:rPr lang="de-DE" sz="3600" dirty="0" smtClean="0"/>
              <a:t> </a:t>
            </a:r>
            <a:r>
              <a:rPr lang="pl-PL" sz="3600" dirty="0" smtClean="0"/>
              <a:t>|</a:t>
            </a:r>
            <a:r>
              <a:rPr lang="de-DE" sz="3600" dirty="0" smtClean="0"/>
              <a:t> </a:t>
            </a:r>
            <a:r>
              <a:rPr lang="pl-PL" sz="3600" dirty="0" smtClean="0"/>
              <a:t>NISKIE</a:t>
            </a:r>
            <a:br>
              <a:rPr lang="pl-PL" sz="3600" dirty="0" smtClean="0"/>
            </a:br>
            <a:r>
              <a:rPr lang="pl-PL" sz="3600" dirty="0" smtClean="0">
                <a:solidFill>
                  <a:srgbClr val="92D050"/>
                </a:solidFill>
              </a:rPr>
              <a:t>H</a:t>
            </a:r>
            <a:r>
              <a:rPr lang="pl-PL" sz="3600" dirty="0" smtClean="0">
                <a:solidFill>
                  <a:schemeClr val="hlink"/>
                </a:solidFill>
              </a:rPr>
              <a:t>IGH</a:t>
            </a:r>
            <a:r>
              <a:rPr lang="de-DE" sz="3600" dirty="0" smtClean="0">
                <a:solidFill>
                  <a:schemeClr val="hlink"/>
                </a:solidFill>
              </a:rPr>
              <a:t> </a:t>
            </a:r>
            <a:r>
              <a:rPr lang="pl-PL" sz="3600" dirty="0" smtClean="0">
                <a:solidFill>
                  <a:schemeClr val="hlink"/>
                </a:solidFill>
              </a:rPr>
              <a:t>|</a:t>
            </a:r>
            <a:r>
              <a:rPr lang="de-DE" sz="3600" dirty="0" smtClean="0">
                <a:solidFill>
                  <a:schemeClr val="hlink"/>
                </a:solidFill>
              </a:rPr>
              <a:t> </a:t>
            </a:r>
            <a:r>
              <a:rPr lang="pl-PL" sz="3600" dirty="0" smtClean="0">
                <a:solidFill>
                  <a:schemeClr val="hlink"/>
                </a:solidFill>
              </a:rPr>
              <a:t>LOW</a:t>
            </a:r>
            <a:r>
              <a:rPr lang="de-DE" sz="3600" dirty="0" smtClean="0">
                <a:solidFill>
                  <a:schemeClr val="hlink"/>
                </a:solidFill>
              </a:rPr>
              <a:t/>
            </a:r>
            <a:br>
              <a:rPr lang="de-DE" sz="3600" dirty="0" smtClean="0">
                <a:solidFill>
                  <a:schemeClr val="hlink"/>
                </a:solidFill>
              </a:rPr>
            </a:br>
            <a:r>
              <a:rPr lang="de-DE" sz="3600" dirty="0" smtClean="0">
                <a:solidFill>
                  <a:srgbClr val="FFC000"/>
                </a:solidFill>
              </a:rPr>
              <a:t>HOCH | NIEDRIG</a:t>
            </a:r>
            <a:r>
              <a:rPr lang="pl-PL" sz="3600" dirty="0" smtClean="0">
                <a:solidFill>
                  <a:srgbClr val="FFC000"/>
                </a:solidFill>
              </a:rPr>
              <a:t> </a:t>
            </a:r>
            <a:br>
              <a:rPr lang="pl-PL" sz="3600" dirty="0" smtClean="0">
                <a:solidFill>
                  <a:srgbClr val="FFC000"/>
                </a:solidFill>
              </a:rPr>
            </a:br>
            <a:endParaRPr lang="pl-PL" sz="3600" dirty="0" smtClean="0">
              <a:solidFill>
                <a:srgbClr val="FFC000"/>
              </a:solidFill>
            </a:endParaRPr>
          </a:p>
        </p:txBody>
      </p:sp>
      <p:graphicFrame>
        <p:nvGraphicFramePr>
          <p:cNvPr id="38927" name="Group 15"/>
          <p:cNvGraphicFramePr>
            <a:graphicFrameLocks noGrp="1"/>
          </p:cNvGraphicFramePr>
          <p:nvPr>
            <p:ph idx="1"/>
          </p:nvPr>
        </p:nvGraphicFramePr>
        <p:xfrm>
          <a:off x="323850" y="2159000"/>
          <a:ext cx="8540750" cy="4222750"/>
        </p:xfrm>
        <a:graphic>
          <a:graphicData uri="http://schemas.openxmlformats.org/drawingml/2006/table">
            <a:tbl>
              <a:tblPr/>
              <a:tblGrid>
                <a:gridCol w="4270375"/>
                <a:gridCol w="4270375"/>
              </a:tblGrid>
              <a:tr h="16129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towarzyski, aktywny, rozmowny, zorientowany na innych ludzi, optymistyczny, skłonny do zabawy, serdeczny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wycofany, zorientowany na zadanie, cichy, nieśmiały, zdystansowany</a:t>
                      </a:r>
                      <a:endParaRPr kumimoji="0" lang="pl-P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3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sociable, active, people-oriented, optimistic, warmhearted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distanced, shy, quiet, task-oriented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62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r>
                        <a:rPr lang="de-DE" sz="2400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kontaktfreudig, lebendig, menschenorientierte, optimistisch, warmherzig</a:t>
                      </a:r>
                      <a:endParaRPr kumimoji="0" lang="pl-PL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r>
                        <a:rPr lang="de-DE" sz="2400" b="0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distanziert, zurückhaltend, ruhig, aufgabenorientiert</a:t>
                      </a:r>
                      <a:endParaRPr kumimoji="0" lang="pl-PL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333375"/>
            <a:ext cx="8540750" cy="2047875"/>
          </a:xfrm>
        </p:spPr>
        <p:txBody>
          <a:bodyPr anchor="t"/>
          <a:lstStyle/>
          <a:p>
            <a:pPr eaLnBrk="1" hangingPunct="1">
              <a:defRPr/>
            </a:pPr>
            <a:r>
              <a:rPr lang="pl-PL" sz="4000" dirty="0" smtClean="0"/>
              <a:t>UGODOWOŚĆ</a:t>
            </a:r>
            <a:r>
              <a:rPr lang="de-DE" sz="4000" dirty="0" smtClean="0"/>
              <a:t> </a:t>
            </a:r>
            <a:r>
              <a:rPr lang="pl-PL" sz="4000" dirty="0" smtClean="0"/>
              <a:t>|</a:t>
            </a:r>
            <a:r>
              <a:rPr lang="de-DE" sz="4000" dirty="0" smtClean="0"/>
              <a:t/>
            </a:r>
            <a:br>
              <a:rPr lang="de-DE" sz="4000" dirty="0" smtClean="0"/>
            </a:br>
            <a:r>
              <a:rPr lang="pl-PL" sz="4000" dirty="0" smtClean="0">
                <a:solidFill>
                  <a:schemeClr val="hlink"/>
                </a:solidFill>
              </a:rPr>
              <a:t>AGREEABLENESS</a:t>
            </a:r>
            <a:r>
              <a:rPr lang="de-DE" sz="4000" dirty="0" smtClean="0">
                <a:solidFill>
                  <a:schemeClr val="hlink"/>
                </a:solidFill>
              </a:rPr>
              <a:t> | </a:t>
            </a:r>
            <a:r>
              <a:rPr lang="de-DE" sz="4000" dirty="0" smtClean="0">
                <a:solidFill>
                  <a:srgbClr val="FFC000"/>
                </a:solidFill>
              </a:rPr>
              <a:t>Liebenswürdigkeit |</a:t>
            </a:r>
            <a:endParaRPr lang="pl-PL" sz="4000" dirty="0" smtClean="0">
              <a:solidFill>
                <a:srgbClr val="FFC000"/>
              </a:solidFill>
            </a:endParaRP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2708275"/>
            <a:ext cx="8540750" cy="3889375"/>
          </a:xfrm>
        </p:spPr>
        <p:txBody>
          <a:bodyPr/>
          <a:lstStyle/>
          <a:p>
            <a:pPr eaLnBrk="1" hangingPunct="1">
              <a:defRPr/>
            </a:pPr>
            <a:r>
              <a:rPr lang="pl-PL" sz="2800" dirty="0" smtClean="0"/>
              <a:t>skłonność do współczucia lub bycia wrogim w relacjach z innymi, walczenia o swoje lub ulegania innym i dążenia do zgody</a:t>
            </a:r>
          </a:p>
          <a:p>
            <a:pPr eaLnBrk="1" hangingPunct="1">
              <a:defRPr/>
            </a:pPr>
            <a:r>
              <a:rPr lang="pl-PL" sz="2800" dirty="0" smtClean="0">
                <a:solidFill>
                  <a:schemeClr val="hlink"/>
                </a:solidFill>
              </a:rPr>
              <a:t>a disposition to be sympathetic or hostile, fighting for one’s rights or aiming at agreement</a:t>
            </a:r>
            <a:endParaRPr lang="de-DE" sz="2800" dirty="0" smtClean="0">
              <a:solidFill>
                <a:schemeClr val="hlink"/>
              </a:solidFill>
            </a:endParaRPr>
          </a:p>
          <a:p>
            <a:pPr eaLnBrk="1" hangingPunct="1">
              <a:defRPr/>
            </a:pPr>
            <a:r>
              <a:rPr lang="de-DE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eine Disposition sympathisch oder feindlich zu sein, für die eigenen Rechte zu kämpfen oder eine Vereinbarung zu erzielen</a:t>
            </a:r>
          </a:p>
          <a:p>
            <a:pPr eaLnBrk="1" hangingPunct="1">
              <a:defRPr/>
            </a:pPr>
            <a:endParaRPr lang="pl-PL" sz="2800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34925"/>
            <a:ext cx="8540750" cy="1522413"/>
          </a:xfrm>
        </p:spPr>
        <p:txBody>
          <a:bodyPr anchor="t"/>
          <a:lstStyle/>
          <a:p>
            <a:pPr eaLnBrk="1" hangingPunct="1">
              <a:defRPr/>
            </a:pPr>
            <a:r>
              <a:rPr lang="pl-PL" sz="3600" dirty="0" smtClean="0"/>
              <a:t>WYSOKIE</a:t>
            </a:r>
            <a:r>
              <a:rPr lang="de-DE" sz="3600" dirty="0" smtClean="0"/>
              <a:t> </a:t>
            </a:r>
            <a:r>
              <a:rPr lang="pl-PL" sz="3600" dirty="0" smtClean="0"/>
              <a:t>|</a:t>
            </a:r>
            <a:r>
              <a:rPr lang="de-DE" sz="3600" dirty="0" smtClean="0"/>
              <a:t> </a:t>
            </a:r>
            <a:r>
              <a:rPr lang="pl-PL" sz="3600" dirty="0" smtClean="0"/>
              <a:t>NISKIE</a:t>
            </a:r>
            <a:br>
              <a:rPr lang="pl-PL" sz="3600" dirty="0" smtClean="0"/>
            </a:br>
            <a:r>
              <a:rPr lang="pl-PL" sz="3600" dirty="0" smtClean="0">
                <a:solidFill>
                  <a:schemeClr val="hlink"/>
                </a:solidFill>
              </a:rPr>
              <a:t>HIGH</a:t>
            </a:r>
            <a:r>
              <a:rPr lang="de-DE" sz="3600" dirty="0" smtClean="0">
                <a:solidFill>
                  <a:schemeClr val="hlink"/>
                </a:solidFill>
              </a:rPr>
              <a:t> </a:t>
            </a:r>
            <a:r>
              <a:rPr lang="pl-PL" sz="3600" dirty="0" smtClean="0">
                <a:solidFill>
                  <a:schemeClr val="hlink"/>
                </a:solidFill>
              </a:rPr>
              <a:t>|</a:t>
            </a:r>
            <a:r>
              <a:rPr lang="de-DE" sz="3600" dirty="0" smtClean="0">
                <a:solidFill>
                  <a:schemeClr val="hlink"/>
                </a:solidFill>
              </a:rPr>
              <a:t> </a:t>
            </a:r>
            <a:r>
              <a:rPr lang="pl-PL" sz="3600" dirty="0" smtClean="0">
                <a:solidFill>
                  <a:schemeClr val="hlink"/>
                </a:solidFill>
              </a:rPr>
              <a:t>LOW</a:t>
            </a:r>
            <a:r>
              <a:rPr lang="de-DE" sz="3600" dirty="0" smtClean="0">
                <a:solidFill>
                  <a:schemeClr val="hlink"/>
                </a:solidFill>
              </a:rPr>
              <a:t/>
            </a:r>
            <a:br>
              <a:rPr lang="de-DE" sz="3600" dirty="0" smtClean="0">
                <a:solidFill>
                  <a:schemeClr val="hlink"/>
                </a:solidFill>
              </a:rPr>
            </a:br>
            <a:r>
              <a:rPr lang="de-DE" sz="3600" dirty="0" smtClean="0">
                <a:solidFill>
                  <a:srgbClr val="FFC000"/>
                </a:solidFill>
              </a:rPr>
              <a:t>HOCH | NIEDRIG</a:t>
            </a:r>
            <a:endParaRPr lang="pl-PL" sz="3600" dirty="0" smtClean="0">
              <a:solidFill>
                <a:srgbClr val="FFC000"/>
              </a:solidFill>
            </a:endParaRPr>
          </a:p>
        </p:txBody>
      </p:sp>
      <p:graphicFrame>
        <p:nvGraphicFramePr>
          <p:cNvPr id="42003" name="Group 19"/>
          <p:cNvGraphicFramePr>
            <a:graphicFrameLocks noGrp="1"/>
          </p:cNvGraphicFramePr>
          <p:nvPr>
            <p:ph idx="1"/>
          </p:nvPr>
        </p:nvGraphicFramePr>
        <p:xfrm>
          <a:off x="107950" y="1887538"/>
          <a:ext cx="8928100" cy="4854575"/>
        </p:xfrm>
        <a:graphic>
          <a:graphicData uri="http://schemas.openxmlformats.org/drawingml/2006/table">
            <a:tbl>
              <a:tblPr/>
              <a:tblGrid>
                <a:gridCol w="4464050"/>
                <a:gridCol w="4464050"/>
              </a:tblGrid>
              <a:tr h="20454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sympatyczny, ufny, pomocny, przebaczający, prostolinijny</a:t>
                      </a:r>
                    </a:p>
                  </a:txBody>
                  <a:tcPr marL="91431" marR="91431" marT="45734" marB="457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cyniczny, wulgarny, wrogi, podejrzliwy, niechętny do współpracy, oschły, poirytowany, skłonny do manipulacji</a:t>
                      </a:r>
                      <a:endParaRPr kumimoji="0" lang="pl-P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1" marR="91431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44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lovable, easy-going, ready to forgive, straightforward</a:t>
                      </a:r>
                    </a:p>
                  </a:txBody>
                  <a:tcPr marL="91431" marR="91431" marT="45734" marB="457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cynical, agressive, hostile, hcrude, unwilling to cooperate, irritated, manipulating</a:t>
                      </a:r>
                    </a:p>
                  </a:txBody>
                  <a:tcPr marL="91431" marR="91431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46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r>
                        <a:rPr lang="de-DE" sz="2400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liebenswert, unbeschwert, bereit zu verzeihen, unkompliziert </a:t>
                      </a:r>
                      <a:endParaRPr kumimoji="0" lang="pl-PL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1" marR="91431" marT="45734" marB="457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r>
                        <a:rPr lang="de-DE" sz="2400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zynisch, aggressiv, feindselig, grob, nicht bereit zu kooperieren, gereizt, zu manipulieren</a:t>
                      </a:r>
                      <a:endParaRPr kumimoji="0" lang="pl-PL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1" marR="91431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1687513"/>
          </a:xfrm>
        </p:spPr>
        <p:txBody>
          <a:bodyPr anchor="t"/>
          <a:lstStyle/>
          <a:p>
            <a:pPr eaLnBrk="1" hangingPunct="1">
              <a:defRPr/>
            </a:pPr>
            <a:r>
              <a:rPr lang="pl-PL" sz="3600" dirty="0" smtClean="0"/>
              <a:t>NEUROTYZM</a:t>
            </a:r>
            <a:r>
              <a:rPr lang="de-DE" sz="3600" dirty="0" smtClean="0"/>
              <a:t> </a:t>
            </a:r>
            <a:r>
              <a:rPr lang="pl-PL" sz="3600" dirty="0" smtClean="0"/>
              <a:t>|</a:t>
            </a: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pl-PL" sz="3600" dirty="0" smtClean="0">
                <a:solidFill>
                  <a:schemeClr val="hlink"/>
                </a:solidFill>
              </a:rPr>
              <a:t>NEUROTICISM</a:t>
            </a:r>
            <a:r>
              <a:rPr lang="de-DE" sz="3600" dirty="0" smtClean="0">
                <a:solidFill>
                  <a:schemeClr val="hlink"/>
                </a:solidFill>
              </a:rPr>
              <a:t> |</a:t>
            </a:r>
            <a:br>
              <a:rPr lang="de-DE" sz="3600" dirty="0" smtClean="0">
                <a:solidFill>
                  <a:schemeClr val="hlink"/>
                </a:solidFill>
              </a:rPr>
            </a:br>
            <a:r>
              <a:rPr lang="de-DE" sz="3600" dirty="0" smtClean="0">
                <a:solidFill>
                  <a:srgbClr val="FFC000"/>
                </a:solidFill>
              </a:rPr>
              <a:t>NEUROTISCH |</a:t>
            </a:r>
            <a:endParaRPr lang="pl-PL" sz="3600" dirty="0" smtClean="0">
              <a:solidFill>
                <a:srgbClr val="FFC000"/>
              </a:solidFill>
            </a:endParaRPr>
          </a:p>
        </p:txBody>
      </p:sp>
      <p:sp>
        <p:nvSpPr>
          <p:cNvPr id="4403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2176463"/>
            <a:ext cx="8540750" cy="40608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pl-PL" sz="2800" dirty="0" smtClean="0"/>
              <a:t>zrównoważenie lub niestabilność, chwiejność emocjonalna, podatność na stres, przesadne pragnienia, irracjonalne pomysły, niewłaściwe sposoby radzenia sobie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pl-PL" sz="2800" dirty="0" smtClean="0">
                <a:solidFill>
                  <a:schemeClr val="hlink"/>
                </a:solidFill>
              </a:rPr>
              <a:t>emotional stability or unstability, readiness to feel stress, exegerated aspiration, irrational ideas, improper ways of resolving one’s problems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de-DE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emotionale Stabilität oder Instabilität, die Bereitschaft Stress zu empfinden, übertriebenes Streben, irrationale Vorstellungen, falsche Wege zur Lösung seiner Probleme</a:t>
            </a:r>
          </a:p>
          <a:p>
            <a:pPr eaLnBrk="1" hangingPunct="1">
              <a:lnSpc>
                <a:spcPct val="90000"/>
              </a:lnSpc>
              <a:defRPr/>
            </a:pPr>
            <a:endParaRPr lang="pl-PL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1687513"/>
          </a:xfrm>
        </p:spPr>
        <p:txBody>
          <a:bodyPr anchor="t"/>
          <a:lstStyle/>
          <a:p>
            <a:pPr eaLnBrk="1" hangingPunct="1">
              <a:defRPr/>
            </a:pPr>
            <a:r>
              <a:rPr lang="pl-PL" sz="3600" dirty="0" smtClean="0"/>
              <a:t>WYSOKIE</a:t>
            </a:r>
            <a:r>
              <a:rPr lang="de-DE" sz="3600" dirty="0" smtClean="0"/>
              <a:t> </a:t>
            </a:r>
            <a:r>
              <a:rPr lang="pl-PL" sz="3600" dirty="0" smtClean="0"/>
              <a:t>|</a:t>
            </a:r>
            <a:r>
              <a:rPr lang="de-DE" sz="3600" dirty="0" smtClean="0"/>
              <a:t> </a:t>
            </a:r>
            <a:r>
              <a:rPr lang="pl-PL" sz="3600" dirty="0" smtClean="0"/>
              <a:t>NISKIE</a:t>
            </a:r>
            <a:br>
              <a:rPr lang="pl-PL" sz="3600" dirty="0" smtClean="0"/>
            </a:br>
            <a:r>
              <a:rPr lang="pl-PL" sz="3600" dirty="0" smtClean="0">
                <a:solidFill>
                  <a:schemeClr val="hlink"/>
                </a:solidFill>
              </a:rPr>
              <a:t>HIGH</a:t>
            </a:r>
            <a:r>
              <a:rPr lang="de-DE" sz="3600" dirty="0" smtClean="0">
                <a:solidFill>
                  <a:schemeClr val="hlink"/>
                </a:solidFill>
              </a:rPr>
              <a:t> </a:t>
            </a:r>
            <a:r>
              <a:rPr lang="pl-PL" sz="3600" dirty="0" smtClean="0">
                <a:solidFill>
                  <a:schemeClr val="hlink"/>
                </a:solidFill>
              </a:rPr>
              <a:t>|</a:t>
            </a:r>
            <a:r>
              <a:rPr lang="de-DE" sz="3600" dirty="0" smtClean="0">
                <a:solidFill>
                  <a:schemeClr val="hlink"/>
                </a:solidFill>
              </a:rPr>
              <a:t> </a:t>
            </a:r>
            <a:r>
              <a:rPr lang="pl-PL" sz="3600" dirty="0" smtClean="0">
                <a:solidFill>
                  <a:schemeClr val="hlink"/>
                </a:solidFill>
              </a:rPr>
              <a:t>LOW</a:t>
            </a:r>
            <a:r>
              <a:rPr lang="de-DE" sz="3600" dirty="0" smtClean="0">
                <a:solidFill>
                  <a:schemeClr val="hlink"/>
                </a:solidFill>
              </a:rPr>
              <a:t/>
            </a:r>
            <a:br>
              <a:rPr lang="de-DE" sz="3600" dirty="0" smtClean="0">
                <a:solidFill>
                  <a:schemeClr val="hlink"/>
                </a:solidFill>
              </a:rPr>
            </a:br>
            <a:r>
              <a:rPr lang="de-DE" sz="3600" dirty="0" smtClean="0">
                <a:solidFill>
                  <a:srgbClr val="FFC000"/>
                </a:solidFill>
              </a:rPr>
              <a:t>HOCH | NIEDRIG</a:t>
            </a:r>
            <a:endParaRPr lang="pl-PL" sz="3600" dirty="0" smtClean="0">
              <a:solidFill>
                <a:srgbClr val="FFC000"/>
              </a:solidFill>
            </a:endParaRPr>
          </a:p>
        </p:txBody>
      </p:sp>
      <p:graphicFrame>
        <p:nvGraphicFramePr>
          <p:cNvPr id="45073" name="Group 17"/>
          <p:cNvGraphicFramePr>
            <a:graphicFrameLocks noGrp="1"/>
          </p:cNvGraphicFramePr>
          <p:nvPr>
            <p:ph idx="1"/>
          </p:nvPr>
        </p:nvGraphicFramePr>
        <p:xfrm>
          <a:off x="301625" y="2105025"/>
          <a:ext cx="8540750" cy="4276725"/>
        </p:xfrm>
        <a:graphic>
          <a:graphicData uri="http://schemas.openxmlformats.org/drawingml/2006/table">
            <a:tbl>
              <a:tblPr/>
              <a:tblGrid>
                <a:gridCol w="4270375"/>
                <a:gridCol w="4270375"/>
              </a:tblGrid>
              <a:tr h="16846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zamartwiający się, nerwowy, bez poczucia bezpieczeństwa, skłonności hipochondryczne, emocjonujący się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spokojny, zrelaksowany, nie ulegający emocjom, zadowolony z siebie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60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worrying, feeling unsafe, hypochondric, ready to react with emotions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calm, relaxed, balanced, satisfied with oneself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60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r>
                        <a:rPr lang="de-DE" sz="2400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Sorgen, unsicheres Gefühl, Hypochonder, bereit, mit Emotionen zu reagieren</a:t>
                      </a:r>
                      <a:endParaRPr kumimoji="0" lang="pl-PL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  <a:defRPr/>
                      </a:pPr>
                      <a:r>
                        <a:rPr lang="de-DE" sz="2400" kern="12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ruhig, entspannt, ausgeglichen, zufrieden mit sich selbst</a:t>
                      </a:r>
                      <a:endParaRPr kumimoji="0" lang="pl-PL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188913"/>
            <a:ext cx="8540750" cy="1511300"/>
          </a:xfrm>
        </p:spPr>
        <p:txBody>
          <a:bodyPr anchor="t"/>
          <a:lstStyle/>
          <a:p>
            <a:pPr eaLnBrk="1" hangingPunct="1">
              <a:defRPr/>
            </a:pPr>
            <a:r>
              <a:rPr lang="pl-PL" sz="2800" dirty="0" smtClean="0"/>
              <a:t>PRZYKŁADY PYTAŃ DIAGNOSTYCZNYCH</a:t>
            </a:r>
            <a:br>
              <a:rPr lang="pl-PL" sz="2800" dirty="0" smtClean="0"/>
            </a:br>
            <a:r>
              <a:rPr lang="pl-PL" sz="2800" dirty="0" smtClean="0">
                <a:solidFill>
                  <a:schemeClr val="hlink"/>
                </a:solidFill>
              </a:rPr>
              <a:t>EXAMPLES OF QUESTIONS INDICATING TRAITS</a:t>
            </a:r>
            <a:r>
              <a:rPr lang="de-DE" sz="2800" dirty="0" smtClean="0">
                <a:solidFill>
                  <a:schemeClr val="hlink"/>
                </a:solidFill>
              </a:rPr>
              <a:t/>
            </a:r>
            <a:br>
              <a:rPr lang="de-DE" sz="2800" dirty="0" smtClean="0">
                <a:solidFill>
                  <a:schemeClr val="hlink"/>
                </a:solidFill>
              </a:rPr>
            </a:br>
            <a:r>
              <a:rPr lang="de-DE" sz="2400" cap="all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Beispiele für Fragen um Eigenschaften auf zu zeigen</a:t>
            </a:r>
            <a:r>
              <a:rPr lang="de-DE" sz="2800" dirty="0" smtClean="0">
                <a:solidFill>
                  <a:schemeClr val="hlink"/>
                </a:solidFill>
              </a:rPr>
              <a:t/>
            </a:r>
            <a:br>
              <a:rPr lang="de-DE" sz="2800" dirty="0" smtClean="0">
                <a:solidFill>
                  <a:schemeClr val="hlink"/>
                </a:solidFill>
              </a:rPr>
            </a:br>
            <a:endParaRPr lang="pl-PL" sz="3200" dirty="0" smtClean="0">
              <a:solidFill>
                <a:schemeClr val="hlink"/>
              </a:solidFill>
            </a:endParaRPr>
          </a:p>
        </p:txBody>
      </p:sp>
      <p:sp>
        <p:nvSpPr>
          <p:cNvPr id="522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960563"/>
            <a:ext cx="8540750" cy="4708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pl-PL" sz="2000" dirty="0" smtClean="0"/>
              <a:t>O: czy lubisz próbować nowych potraw?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pl-PL" sz="2000" dirty="0" smtClean="0">
                <a:solidFill>
                  <a:schemeClr val="hlink"/>
                </a:solidFill>
              </a:rPr>
              <a:t>O: do you like tasting new food?</a:t>
            </a:r>
            <a:endParaRPr lang="de-DE" sz="20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de-DE" sz="2000" dirty="0" smtClean="0">
                <a:solidFill>
                  <a:srgbClr val="FFC000"/>
                </a:solidFill>
                <a:effectLst/>
              </a:rPr>
              <a:t>O: magst du neue Nahrung probieren?</a:t>
            </a:r>
            <a:endParaRPr lang="pl-PL" sz="2000" dirty="0" smtClean="0">
              <a:solidFill>
                <a:srgbClr val="FFC000"/>
              </a:solidFill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2000" dirty="0" smtClean="0"/>
              <a:t>C: co planujesz zrobić w najbliższym tygodniu?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pl-PL" sz="2000" dirty="0" smtClean="0">
                <a:solidFill>
                  <a:schemeClr val="hlink"/>
                </a:solidFill>
              </a:rPr>
              <a:t>C: what are your plans for the next week?</a:t>
            </a:r>
            <a:endParaRPr lang="de-DE" sz="20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de-DE" sz="2000" dirty="0" smtClean="0">
                <a:solidFill>
                  <a:srgbClr val="FFC000"/>
                </a:solidFill>
                <a:effectLst/>
              </a:rPr>
              <a:t>C: was sind deine Pläne für die nächste Woche?</a:t>
            </a:r>
            <a:endParaRPr lang="pl-PL" sz="2000" dirty="0" smtClean="0">
              <a:solidFill>
                <a:srgbClr val="FFC000"/>
              </a:solidFill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2000" dirty="0" smtClean="0"/>
              <a:t>E: jak często spotykasz się ze znajomymi?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pl-PL" sz="2000" dirty="0" smtClean="0">
                <a:solidFill>
                  <a:schemeClr val="hlink"/>
                </a:solidFill>
              </a:rPr>
              <a:t>E: how often do you meet your friends?</a:t>
            </a:r>
            <a:endParaRPr lang="de-DE" sz="20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de-DE" sz="2000" dirty="0" smtClean="0">
                <a:solidFill>
                  <a:srgbClr val="FFC000"/>
                </a:solidFill>
                <a:effectLst/>
              </a:rPr>
              <a:t>E: wie oft triffst du deine Freunde?</a:t>
            </a:r>
            <a:endParaRPr lang="pl-PL" sz="2000" dirty="0" smtClean="0">
              <a:solidFill>
                <a:srgbClr val="FFC000"/>
              </a:solidFill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2000" dirty="0" smtClean="0"/>
              <a:t>A: wolisz współpracować, czy rywalizować?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pl-PL" sz="2000" dirty="0" smtClean="0"/>
              <a:t>A: </a:t>
            </a:r>
            <a:r>
              <a:rPr lang="pl-PL" sz="2000" dirty="0" smtClean="0">
                <a:solidFill>
                  <a:schemeClr val="hlink"/>
                </a:solidFill>
              </a:rPr>
              <a:t>do you prefer cooperation or rivalization?</a:t>
            </a:r>
            <a:endParaRPr lang="de-DE" sz="20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de-DE" sz="2000" dirty="0" smtClean="0">
                <a:solidFill>
                  <a:srgbClr val="FFC000"/>
                </a:solidFill>
                <a:effectLst/>
              </a:rPr>
              <a:t>A: bevorzugst du Kooperation oder Rivalität?</a:t>
            </a:r>
            <a:endParaRPr lang="pl-PL" sz="2000" dirty="0" smtClean="0">
              <a:solidFill>
                <a:srgbClr val="FFC000"/>
              </a:solidFill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2000" dirty="0" smtClean="0"/>
              <a:t>N: kiedy ostatnio czułeś się zestresowany?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pl-PL" sz="2000" dirty="0" smtClean="0">
                <a:solidFill>
                  <a:srgbClr val="92D050"/>
                </a:solidFill>
              </a:rPr>
              <a:t>N:</a:t>
            </a:r>
            <a:r>
              <a:rPr lang="pl-PL" sz="2000" dirty="0" smtClean="0"/>
              <a:t> </a:t>
            </a:r>
            <a:r>
              <a:rPr lang="pl-PL" sz="2000" dirty="0" smtClean="0">
                <a:solidFill>
                  <a:schemeClr val="hlink"/>
                </a:solidFill>
              </a:rPr>
              <a:t>do you remember last time you felt stressed?</a:t>
            </a:r>
            <a:endParaRPr lang="de-DE" sz="20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de-DE" sz="2000" dirty="0" smtClean="0">
                <a:solidFill>
                  <a:srgbClr val="FFC000"/>
                </a:solidFill>
                <a:effectLst/>
              </a:rPr>
              <a:t>N: erinnerst du dich wann du dich das letzte Mal gestresst fühltest?</a:t>
            </a:r>
            <a:endParaRPr lang="pl-PL" sz="2000" dirty="0" smtClean="0">
              <a:solidFill>
                <a:srgbClr val="FFC000"/>
              </a:solidFill>
              <a:effectLst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662988" cy="1760538"/>
          </a:xfrm>
        </p:spPr>
        <p:txBody>
          <a:bodyPr anchor="t"/>
          <a:lstStyle/>
          <a:p>
            <a:pPr eaLnBrk="1" hangingPunct="1">
              <a:defRPr/>
            </a:pPr>
            <a:r>
              <a:rPr lang="pl-PL" sz="3600" b="1" dirty="0" smtClean="0"/>
              <a:t>JAK PYTAĆ?</a:t>
            </a:r>
            <a:r>
              <a:rPr lang="de-DE" sz="3600" b="1" dirty="0" smtClean="0"/>
              <a:t> | </a:t>
            </a:r>
            <a:br>
              <a:rPr lang="de-DE" sz="3600" b="1" dirty="0" smtClean="0"/>
            </a:br>
            <a:r>
              <a:rPr lang="pl-PL" sz="3600" b="1" dirty="0" smtClean="0">
                <a:solidFill>
                  <a:schemeClr val="hlink"/>
                </a:solidFill>
              </a:rPr>
              <a:t>WHAT TO ASK ABOUT?</a:t>
            </a:r>
            <a:r>
              <a:rPr lang="de-DE" sz="3600" b="1" dirty="0" smtClean="0">
                <a:solidFill>
                  <a:schemeClr val="hlink"/>
                </a:solidFill>
              </a:rPr>
              <a:t> |</a:t>
            </a:r>
            <a:br>
              <a:rPr lang="de-DE" sz="3600" b="1" dirty="0" smtClean="0">
                <a:solidFill>
                  <a:schemeClr val="hlink"/>
                </a:solidFill>
              </a:rPr>
            </a:br>
            <a:r>
              <a:rPr lang="de-DE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soll man Fragen?</a:t>
            </a:r>
            <a:br>
              <a:rPr lang="de-DE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3600" b="1" dirty="0" smtClean="0">
                <a:solidFill>
                  <a:schemeClr val="hlink"/>
                </a:solidFill>
              </a:rPr>
              <a:t> </a:t>
            </a:r>
            <a:endParaRPr lang="pl-PL" sz="3600" b="1" dirty="0" smtClean="0">
              <a:solidFill>
                <a:schemeClr val="hlink"/>
              </a:solidFill>
            </a:endParaRPr>
          </a:p>
        </p:txBody>
      </p:sp>
      <p:sp>
        <p:nvSpPr>
          <p:cNvPr id="573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2276475"/>
            <a:ext cx="8540750" cy="4276725"/>
          </a:xfrm>
        </p:spPr>
        <p:txBody>
          <a:bodyPr/>
          <a:lstStyle/>
          <a:p>
            <a:pPr eaLnBrk="1" hangingPunct="1">
              <a:defRPr/>
            </a:pPr>
            <a:r>
              <a:rPr lang="pl-PL" sz="2800" dirty="0" smtClean="0"/>
              <a:t>Wykorzystując podane definicje cech, spróbujcie napisać po 1-2 pytania, które pozwoliłyby sprawdzić, czy rozmówca posiada taką cechę.</a:t>
            </a:r>
          </a:p>
          <a:p>
            <a:pPr eaLnBrk="1" hangingPunct="1">
              <a:defRPr/>
            </a:pPr>
            <a:r>
              <a:rPr lang="pl-PL" sz="2800" dirty="0" smtClean="0">
                <a:solidFill>
                  <a:schemeClr val="hlink"/>
                </a:solidFill>
              </a:rPr>
              <a:t>Using the definitions, try to create 1-2 qeuestions which would help you to decide, whether somebody has particular trait.</a:t>
            </a:r>
            <a:endParaRPr lang="de-DE" sz="2800" dirty="0" smtClean="0">
              <a:solidFill>
                <a:schemeClr val="hlink"/>
              </a:solidFill>
            </a:endParaRPr>
          </a:p>
          <a:p>
            <a:pPr eaLnBrk="1" hangingPunct="1">
              <a:defRPr/>
            </a:pPr>
            <a:r>
              <a:rPr lang="de-DE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den Definitionen wäre es zu schaffen, durch</a:t>
            </a:r>
          </a:p>
          <a:p>
            <a:pPr eaLnBrk="1" hangingPunct="1">
              <a:defRPr/>
            </a:pPr>
            <a:r>
              <a:rPr lang="de-DE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1-2 helfende Fragen, zu entscheiden, ob jemand besondere Eigenschaft hat.</a:t>
            </a:r>
          </a:p>
          <a:p>
            <a:pPr eaLnBrk="1" hangingPunct="1">
              <a:defRPr/>
            </a:pPr>
            <a:endParaRPr lang="pl-PL" sz="2800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1831975"/>
          </a:xfrm>
        </p:spPr>
        <p:txBody>
          <a:bodyPr anchor="t"/>
          <a:lstStyle/>
          <a:p>
            <a:pPr eaLnBrk="1" hangingPunct="1">
              <a:defRPr/>
            </a:pPr>
            <a:r>
              <a:rPr lang="pl-PL" sz="3600" dirty="0" smtClean="0"/>
              <a:t>PLAN SPOTKANIA| </a:t>
            </a: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pl-PL" sz="3600" dirty="0" smtClean="0">
                <a:solidFill>
                  <a:schemeClr val="hlink"/>
                </a:solidFill>
              </a:rPr>
              <a:t>PLANS FOR TODAY</a:t>
            </a:r>
            <a:r>
              <a:rPr lang="de-DE" sz="3600" dirty="0" smtClean="0">
                <a:solidFill>
                  <a:schemeClr val="hlink"/>
                </a:solidFill>
              </a:rPr>
              <a:t>|</a:t>
            </a:r>
            <a:br>
              <a:rPr lang="de-DE" sz="3600" dirty="0" smtClean="0">
                <a:solidFill>
                  <a:schemeClr val="hlink"/>
                </a:solidFill>
              </a:rPr>
            </a:br>
            <a:r>
              <a:rPr lang="pl-PL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PLÄNE FÜR HEUTE</a:t>
            </a:r>
          </a:p>
        </p:txBody>
      </p:sp>
      <p:sp>
        <p:nvSpPr>
          <p:cNvPr id="491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07950" y="2320925"/>
            <a:ext cx="8856663" cy="4348163"/>
          </a:xfrm>
        </p:spPr>
        <p:txBody>
          <a:bodyPr/>
          <a:lstStyle/>
          <a:p>
            <a:pPr marL="609600" indent="-609600" eaLnBrk="1" hangingPunct="1">
              <a:buFont typeface="Arial" charset="0"/>
              <a:buAutoNum type="arabicPeriod"/>
              <a:defRPr/>
            </a:pPr>
            <a:r>
              <a:rPr lang="pl-PL" sz="2400" dirty="0" smtClean="0"/>
              <a:t>Wprowadzenie teorii osobowości Wielkiej Piątki.| </a:t>
            </a:r>
            <a:r>
              <a:rPr lang="pl-PL" sz="2400" dirty="0" smtClean="0">
                <a:solidFill>
                  <a:schemeClr val="hlink"/>
                </a:solidFill>
              </a:rPr>
              <a:t>Introducing personality definition included in Big Five theory</a:t>
            </a:r>
            <a:r>
              <a:rPr lang="de-DE" sz="2400" dirty="0" smtClean="0">
                <a:solidFill>
                  <a:schemeClr val="hlink"/>
                </a:solidFill>
              </a:rPr>
              <a:t>| </a:t>
            </a:r>
            <a:r>
              <a:rPr lang="pl-PL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Einführung von Persönlichkeitsdefinition, bezog</a:t>
            </a:r>
            <a:r>
              <a:rPr lang="de-DE" sz="24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</a:t>
            </a:r>
            <a:r>
              <a:rPr lang="pl-PL" sz="24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„große fünf Theorie”.</a:t>
            </a:r>
          </a:p>
          <a:p>
            <a:pPr marL="609600" indent="-609600" eaLnBrk="1" hangingPunct="1">
              <a:buFont typeface="Arial" charset="0"/>
              <a:buAutoNum type="arabicPeriod"/>
              <a:defRPr/>
            </a:pPr>
            <a:r>
              <a:rPr lang="pl-PL" sz="2400" dirty="0" smtClean="0"/>
              <a:t>Diagnoza wybranych cech osobowości| </a:t>
            </a:r>
            <a:r>
              <a:rPr lang="pl-PL" sz="2400" dirty="0" smtClean="0">
                <a:solidFill>
                  <a:schemeClr val="hlink"/>
                </a:solidFill>
              </a:rPr>
              <a:t>Looking for chosen personality traits</a:t>
            </a:r>
            <a:r>
              <a:rPr lang="de-DE" sz="2400" dirty="0" smtClean="0">
                <a:solidFill>
                  <a:schemeClr val="hlink"/>
                </a:solidFill>
              </a:rPr>
              <a:t>| </a:t>
            </a:r>
            <a:r>
              <a:rPr lang="pl-PL" sz="2400" dirty="0" smtClean="0"/>
              <a:t> </a:t>
            </a:r>
            <a:r>
              <a:rPr lang="pl-PL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 Suchen von gewählten Persönlichkeitseigenschaften</a:t>
            </a:r>
            <a:r>
              <a:rPr lang="de-DE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pl-PL" sz="24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09600" indent="-609600" eaLnBrk="1" hangingPunct="1">
              <a:buFont typeface="Arial" charset="0"/>
              <a:buAutoNum type="arabicPeriod"/>
              <a:defRPr/>
            </a:pPr>
            <a:r>
              <a:rPr lang="pl-PL" sz="2400" dirty="0" smtClean="0"/>
              <a:t>Propozycje kombinacji cech przydatnych w trzech grupach zawodowych| </a:t>
            </a:r>
            <a:r>
              <a:rPr lang="pl-PL" sz="2400" dirty="0" smtClean="0">
                <a:solidFill>
                  <a:schemeClr val="hlink"/>
                </a:solidFill>
              </a:rPr>
              <a:t>Traits useful in three types of professions</a:t>
            </a:r>
            <a:r>
              <a:rPr lang="de-DE" sz="2400" dirty="0" smtClean="0">
                <a:solidFill>
                  <a:schemeClr val="hlink"/>
                </a:solidFill>
              </a:rPr>
              <a:t>| </a:t>
            </a:r>
            <a:r>
              <a:rPr lang="pl-PL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Drei Arten von Eigenschaften, die in Berufen nützlich sind.</a:t>
            </a:r>
          </a:p>
          <a:p>
            <a:pPr marL="609600" indent="-609600" eaLnBrk="1" hangingPunct="1">
              <a:buFont typeface="Arial" charset="0"/>
              <a:buAutoNum type="arabicPeriod"/>
              <a:defRPr/>
            </a:pPr>
            <a:endParaRPr lang="pl-PL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1760538"/>
          </a:xfrm>
        </p:spPr>
        <p:txBody>
          <a:bodyPr anchor="t"/>
          <a:lstStyle/>
          <a:p>
            <a:pPr eaLnBrk="1" hangingPunct="1">
              <a:defRPr/>
            </a:pPr>
            <a:r>
              <a:rPr lang="pl-PL" sz="3600" dirty="0" smtClean="0"/>
              <a:t>JAKI JESTEM?|</a:t>
            </a: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pl-PL" sz="3600" dirty="0" smtClean="0">
                <a:solidFill>
                  <a:schemeClr val="hlink"/>
                </a:solidFill>
              </a:rPr>
              <a:t>WHO AM I?</a:t>
            </a:r>
            <a:r>
              <a:rPr lang="de-DE" sz="3600" dirty="0" smtClean="0">
                <a:solidFill>
                  <a:schemeClr val="hlink"/>
                </a:solidFill>
              </a:rPr>
              <a:t>|</a:t>
            </a:r>
            <a:br>
              <a:rPr lang="de-DE" sz="3600" dirty="0" smtClean="0">
                <a:solidFill>
                  <a:schemeClr val="hlink"/>
                </a:solidFill>
              </a:rPr>
            </a:br>
            <a:r>
              <a:rPr lang="de-DE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 BIN ICH?|</a:t>
            </a:r>
            <a:br>
              <a:rPr lang="de-DE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l-PL" sz="36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1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2025650"/>
            <a:ext cx="8662987" cy="4498975"/>
          </a:xfrm>
        </p:spPr>
        <p:txBody>
          <a:bodyPr/>
          <a:lstStyle/>
          <a:p>
            <a:pPr marL="360000" indent="-216000" eaLnBrk="1" hangingPunct="1">
              <a:buFont typeface="Wingdings" pitchFamily="2" charset="2"/>
              <a:buChar char="§"/>
              <a:defRPr/>
            </a:pPr>
            <a:r>
              <a:rPr lang="pl-PL" sz="2800" dirty="0" smtClean="0">
                <a:effectLst/>
              </a:rPr>
              <a:t>Spróbujmy opisać siebie z wykorzystaniem podanych cech (sposób uproszczony)| </a:t>
            </a:r>
            <a:endParaRPr lang="de-DE" sz="2800" dirty="0" smtClean="0">
              <a:effectLst/>
            </a:endParaRPr>
          </a:p>
          <a:p>
            <a:pPr marL="360000" indent="-216000" eaLnBrk="1" hangingPunct="1">
              <a:buFont typeface="Wingdings" pitchFamily="2" charset="2"/>
              <a:buChar char="§"/>
              <a:defRPr/>
            </a:pPr>
            <a:r>
              <a:rPr lang="pl-PL" sz="2800" dirty="0" smtClean="0">
                <a:solidFill>
                  <a:schemeClr val="hlink"/>
                </a:solidFill>
                <a:effectLst/>
              </a:rPr>
              <a:t>Let’s try to describe ours</a:t>
            </a:r>
            <a:r>
              <a:rPr lang="de-DE" sz="2800" dirty="0" smtClean="0">
                <a:solidFill>
                  <a:schemeClr val="hlink"/>
                </a:solidFill>
                <a:effectLst/>
              </a:rPr>
              <a:t>e</a:t>
            </a:r>
            <a:r>
              <a:rPr lang="pl-PL" sz="2800" dirty="0" smtClean="0">
                <a:solidFill>
                  <a:schemeClr val="hlink"/>
                </a:solidFill>
                <a:effectLst/>
              </a:rPr>
              <a:t>lves, using introduced traits (simplified way)</a:t>
            </a:r>
            <a:r>
              <a:rPr lang="de-DE" sz="2800" dirty="0" smtClean="0">
                <a:solidFill>
                  <a:schemeClr val="hlink"/>
                </a:solidFill>
                <a:effectLst/>
              </a:rPr>
              <a:t>|</a:t>
            </a:r>
          </a:p>
          <a:p>
            <a:pPr marL="360000" indent="-216000" eaLnBrk="1" hangingPunct="1">
              <a:buFont typeface="Wingdings" pitchFamily="2" charset="2"/>
              <a:buChar char="§"/>
              <a:defRPr/>
            </a:pPr>
            <a:r>
              <a:rPr lang="de-DE" sz="2800" dirty="0" smtClean="0">
                <a:solidFill>
                  <a:srgbClr val="FFC000"/>
                </a:solidFill>
                <a:effectLst/>
              </a:rPr>
              <a:t>Lassen Sie uns versuchen die aufgeführten Merkmale zu beschreiben (in vereinfachter Art)</a:t>
            </a:r>
            <a:endParaRPr lang="pl-PL" sz="2800" dirty="0" smtClean="0">
              <a:solidFill>
                <a:srgbClr val="FFC000"/>
              </a:solidFill>
              <a:effectLst/>
            </a:endParaRPr>
          </a:p>
          <a:p>
            <a:pPr marL="360000" indent="-216000" eaLnBrk="1" hangingPunct="1">
              <a:buFont typeface="Arial" pitchFamily="34" charset="0"/>
              <a:buChar char="•"/>
              <a:defRPr/>
            </a:pPr>
            <a:r>
              <a:rPr lang="pl-PL" sz="2800" dirty="0" smtClean="0">
                <a:effectLst/>
              </a:rPr>
              <a:t>Wysoka sumienność, introwertyk| </a:t>
            </a:r>
            <a:endParaRPr lang="de-DE" sz="2800" dirty="0" smtClean="0">
              <a:effectLst/>
            </a:endParaRPr>
          </a:p>
          <a:p>
            <a:pPr marL="360000" indent="-216000" eaLnBrk="1" hangingPunct="1">
              <a:buFont typeface="Arial" pitchFamily="34" charset="0"/>
              <a:buChar char="•"/>
              <a:defRPr/>
            </a:pPr>
            <a:r>
              <a:rPr lang="pl-PL" sz="2800" dirty="0" smtClean="0">
                <a:solidFill>
                  <a:schemeClr val="hlink"/>
                </a:solidFill>
                <a:effectLst/>
              </a:rPr>
              <a:t>high conscientionsness, introvertic</a:t>
            </a:r>
            <a:r>
              <a:rPr lang="de-DE" sz="2800" dirty="0" smtClean="0">
                <a:solidFill>
                  <a:schemeClr val="hlink"/>
                </a:solidFill>
                <a:effectLst/>
              </a:rPr>
              <a:t>|</a:t>
            </a:r>
          </a:p>
          <a:p>
            <a:pPr marL="360000" indent="-216000" eaLnBrk="1" hangingPunct="1">
              <a:buFont typeface="Arial" pitchFamily="34" charset="0"/>
              <a:buChar char="•"/>
              <a:defRPr/>
            </a:pPr>
            <a:r>
              <a:rPr lang="de-DE" sz="2800" dirty="0" smtClean="0">
                <a:solidFill>
                  <a:srgbClr val="FFC000"/>
                </a:solidFill>
                <a:effectLst/>
              </a:rPr>
              <a:t>hohe </a:t>
            </a:r>
            <a:r>
              <a:rPr lang="en-US" sz="2800" dirty="0" smtClean="0">
                <a:solidFill>
                  <a:srgbClr val="FFC000"/>
                </a:solidFill>
                <a:effectLst/>
              </a:rPr>
              <a:t>Gewissenhaftigkeit</a:t>
            </a:r>
            <a:r>
              <a:rPr lang="de-DE" sz="2800" dirty="0" smtClean="0">
                <a:solidFill>
                  <a:srgbClr val="FFC000"/>
                </a:solidFill>
                <a:effectLst/>
              </a:rPr>
              <a:t>, introvertiert.</a:t>
            </a:r>
            <a:endParaRPr lang="pl-PL" sz="2800" dirty="0" smtClean="0">
              <a:solidFill>
                <a:srgbClr val="FFC000"/>
              </a:solidFill>
              <a:effectLst/>
            </a:endParaRPr>
          </a:p>
          <a:p>
            <a:pPr algn="ctr" eaLnBrk="1" hangingPunct="1">
              <a:buFont typeface="Arial" charset="0"/>
              <a:buNone/>
              <a:defRPr/>
            </a:pPr>
            <a:endParaRPr lang="pl-PL" dirty="0" smtClean="0">
              <a:latin typeface="Calibri" pitchFamily="34" charset="0"/>
            </a:endParaRPr>
          </a:p>
          <a:p>
            <a:pPr algn="ctr" eaLnBrk="1" hangingPunct="1">
              <a:buFont typeface="Arial" charset="0"/>
              <a:buNone/>
              <a:defRPr/>
            </a:pPr>
            <a:endParaRPr lang="pl-PL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73063"/>
            <a:ext cx="9036050" cy="463550"/>
          </a:xfrm>
        </p:spPr>
        <p:txBody>
          <a:bodyPr anchor="t"/>
          <a:lstStyle/>
          <a:p>
            <a:pPr marL="180000" eaLnBrk="1" hangingPunct="1">
              <a:buFontTx/>
              <a:buAutoNum type="arabicPeriod"/>
              <a:defRPr/>
            </a:pPr>
            <a:r>
              <a:rPr lang="pl-PL" sz="2400" dirty="0" smtClean="0"/>
              <a:t>UCZESTNIK PRAKTYK/</a:t>
            </a:r>
            <a:r>
              <a:rPr lang="pl-PL" sz="2400" dirty="0" smtClean="0">
                <a:solidFill>
                  <a:schemeClr val="hlink"/>
                </a:solidFill>
              </a:rPr>
              <a:t>AN</a:t>
            </a:r>
            <a:r>
              <a:rPr lang="pl-PL" sz="2400" dirty="0" smtClean="0"/>
              <a:t> </a:t>
            </a:r>
            <a:r>
              <a:rPr lang="pl-PL" sz="2400" dirty="0" smtClean="0">
                <a:solidFill>
                  <a:schemeClr val="hlink"/>
                </a:solidFill>
              </a:rPr>
              <a:t>APPRENTICE</a:t>
            </a:r>
            <a:r>
              <a:rPr lang="de-DE" sz="2400" dirty="0" smtClean="0">
                <a:solidFill>
                  <a:schemeClr val="hlink"/>
                </a:solidFill>
              </a:rPr>
              <a:t>/</a:t>
            </a:r>
            <a:r>
              <a:rPr lang="de-DE" sz="2400" cap="all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ein Lehrling</a:t>
            </a:r>
            <a:endParaRPr lang="pl-PL" sz="24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07950" y="1052513"/>
            <a:ext cx="8928100" cy="54721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pl-PL" sz="2000" dirty="0" smtClean="0"/>
              <a:t>otwarty| tolerancja, gotowość do zmiany miejsca, otoczenia, ciekawość| </a:t>
            </a:r>
            <a:r>
              <a:rPr lang="pl-PL" sz="2000" dirty="0" smtClean="0">
                <a:solidFill>
                  <a:srgbClr val="92D050"/>
                </a:solidFill>
              </a:rPr>
              <a:t>opened:</a:t>
            </a:r>
            <a:r>
              <a:rPr lang="pl-PL" sz="2000" dirty="0" smtClean="0"/>
              <a:t> </a:t>
            </a:r>
            <a:r>
              <a:rPr lang="pl-PL" sz="2000" dirty="0" smtClean="0">
                <a:solidFill>
                  <a:schemeClr val="hlink"/>
                </a:solidFill>
              </a:rPr>
              <a:t>tolerant, ready to change the environment,  </a:t>
            </a:r>
            <a:r>
              <a:rPr lang="pl-PL" sz="2000" dirty="0" smtClean="0">
                <a:solidFill>
                  <a:srgbClr val="92D050"/>
                </a:solidFill>
              </a:rPr>
              <a:t>curious</a:t>
            </a:r>
            <a:r>
              <a:rPr lang="de-DE" sz="2000" dirty="0" smtClean="0">
                <a:solidFill>
                  <a:srgbClr val="92D050"/>
                </a:solidFill>
              </a:rPr>
              <a:t>|</a:t>
            </a:r>
            <a:r>
              <a:rPr lang="de-DE" sz="2000" dirty="0" smtClean="0">
                <a:solidFill>
                  <a:srgbClr val="FFC000"/>
                </a:solidFill>
              </a:rPr>
              <a:t> </a:t>
            </a:r>
            <a:r>
              <a:rPr lang="de-DE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tolerant, bereit, die Umwelt zu verändern, neugierig;</a:t>
            </a:r>
            <a:endParaRPr lang="pl-PL" sz="20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2000" dirty="0" smtClean="0"/>
              <a:t>sumienny; obowiązkowy, punktualny, zdyscyplinowany, chęć rozszerzania kompetencji (ale – duża ambicja może utrudniać rolę uczącego się!)| </a:t>
            </a:r>
            <a:r>
              <a:rPr lang="pl-PL" sz="2000" dirty="0" smtClean="0">
                <a:solidFill>
                  <a:schemeClr val="hlink"/>
                </a:solidFill>
              </a:rPr>
              <a:t>conscient:punctual, disciplined, ready to gather new skills (but – much ambition makes being apprentice complicated)</a:t>
            </a:r>
            <a:r>
              <a:rPr lang="de-DE" sz="2000" dirty="0" smtClean="0">
                <a:solidFill>
                  <a:schemeClr val="hlink"/>
                </a:solidFill>
              </a:rPr>
              <a:t>|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de-DE" sz="2000" dirty="0" smtClean="0">
                <a:solidFill>
                  <a:srgbClr val="FFC000"/>
                </a:solidFill>
              </a:rPr>
              <a:t>bewusst</a:t>
            </a:r>
            <a:r>
              <a:rPr lang="de-DE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pünktlich, diszipliniert, bereit, neue Fähigkeiten einzubringen(aber - viel Ehrgeiz macht es für einen Lehrling kompliziert);</a:t>
            </a:r>
            <a:endParaRPr lang="pl-PL" sz="20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2000" dirty="0" smtClean="0"/>
              <a:t>umiarkowany ekstrawertyk: towarzyski, aktywny, przyjazny (przy zmianie miejsca ekstrawertycy mają zarazem trudniej – duże potrzeby – i łatwiej)| </a:t>
            </a:r>
            <a:r>
              <a:rPr lang="pl-PL" sz="2000" dirty="0" smtClean="0">
                <a:solidFill>
                  <a:schemeClr val="hlink"/>
                </a:solidFill>
              </a:rPr>
              <a:t>moderately extravertic:</a:t>
            </a:r>
            <a:r>
              <a:rPr lang="pl-PL" sz="2000" dirty="0" smtClean="0"/>
              <a:t> </a:t>
            </a:r>
            <a:r>
              <a:rPr lang="pl-PL" sz="2000" dirty="0" smtClean="0">
                <a:solidFill>
                  <a:schemeClr val="hlink"/>
                </a:solidFill>
              </a:rPr>
              <a:t>sociable, active, friendly (when moving, extravertics are at the same time at worse and better starting point)</a:t>
            </a:r>
            <a:r>
              <a:rPr lang="de-DE" sz="2000" dirty="0" smtClean="0">
                <a:solidFill>
                  <a:schemeClr val="hlink"/>
                </a:solidFill>
              </a:rPr>
              <a:t>| </a:t>
            </a:r>
            <a:r>
              <a:rPr lang="de-DE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mäßig extrovertiert: kontaktfreudig, aktiv, freundlich (bei Veränderungen haben extrovertierte Menschen zur gleichen Zeit  schlechtere und bessere Startpunkte);</a:t>
            </a:r>
            <a:endParaRPr lang="pl-PL" sz="20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2000" dirty="0" smtClean="0"/>
              <a:t>ugodowy| skromny, prostolinijny, ufny| </a:t>
            </a:r>
            <a:r>
              <a:rPr lang="pl-PL" sz="2000" dirty="0" smtClean="0">
                <a:solidFill>
                  <a:schemeClr val="hlink"/>
                </a:solidFill>
              </a:rPr>
              <a:t>agreeable:</a:t>
            </a:r>
            <a:r>
              <a:rPr lang="pl-PL" sz="2000" dirty="0" smtClean="0"/>
              <a:t> </a:t>
            </a:r>
            <a:r>
              <a:rPr lang="pl-PL" sz="2000" dirty="0" smtClean="0">
                <a:solidFill>
                  <a:schemeClr val="hlink"/>
                </a:solidFill>
              </a:rPr>
              <a:t>modest, simple, easy-going</a:t>
            </a:r>
            <a:r>
              <a:rPr lang="de-DE" sz="2000" dirty="0" smtClean="0">
                <a:solidFill>
                  <a:schemeClr val="hlink"/>
                </a:solidFill>
              </a:rPr>
              <a:t>| </a:t>
            </a:r>
            <a:r>
              <a:rPr lang="de-DE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angenehm: bescheiden, einfach, locker;</a:t>
            </a:r>
            <a:endParaRPr lang="pl-PL" sz="20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2000" dirty="0" smtClean="0"/>
              <a:t>niski neurotyzm: stabilny emocjonalnie, nieneurotyczny| </a:t>
            </a:r>
            <a:r>
              <a:rPr lang="pl-PL" sz="2000" dirty="0" smtClean="0">
                <a:solidFill>
                  <a:schemeClr val="hlink"/>
                </a:solidFill>
              </a:rPr>
              <a:t>not neurotic:</a:t>
            </a:r>
            <a:r>
              <a:rPr lang="pl-PL" sz="2000" dirty="0" smtClean="0"/>
              <a:t> </a:t>
            </a:r>
            <a:r>
              <a:rPr lang="pl-PL" sz="2000" dirty="0" smtClean="0">
                <a:solidFill>
                  <a:schemeClr val="hlink"/>
                </a:solidFill>
              </a:rPr>
              <a:t>low neuroticism, high emotional stability</a:t>
            </a:r>
            <a:r>
              <a:rPr lang="de-DE" sz="2000" dirty="0" smtClean="0">
                <a:solidFill>
                  <a:schemeClr val="hlink"/>
                </a:solidFill>
              </a:rPr>
              <a:t>| </a:t>
            </a:r>
            <a:r>
              <a:rPr lang="de-DE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nicht neurotisch: ein wenig neurotisch, hohe emotionale Stabilität;</a:t>
            </a:r>
            <a:endParaRPr lang="pl-PL" sz="20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pl-PL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pl-PL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pl-PL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pl-PL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pl-PL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pl-PL" sz="20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15888"/>
            <a:ext cx="8540750" cy="534987"/>
          </a:xfrm>
        </p:spPr>
        <p:txBody>
          <a:bodyPr anchor="t"/>
          <a:lstStyle/>
          <a:p>
            <a:pPr eaLnBrk="1" hangingPunct="1">
              <a:defRPr/>
            </a:pPr>
            <a:r>
              <a:rPr lang="pl-PL" sz="2400" dirty="0" smtClean="0"/>
              <a:t>2. FRYZJER| </a:t>
            </a:r>
            <a:r>
              <a:rPr lang="pl-PL" sz="2400" dirty="0" smtClean="0">
                <a:solidFill>
                  <a:schemeClr val="hlink"/>
                </a:solidFill>
              </a:rPr>
              <a:t>A</a:t>
            </a:r>
            <a:r>
              <a:rPr lang="pl-PL" sz="2400" dirty="0" smtClean="0"/>
              <a:t> </a:t>
            </a:r>
            <a:r>
              <a:rPr lang="pl-PL" sz="2400" dirty="0" smtClean="0">
                <a:solidFill>
                  <a:schemeClr val="hlink"/>
                </a:solidFill>
              </a:rPr>
              <a:t>HAIRDRESSER</a:t>
            </a:r>
            <a:r>
              <a:rPr lang="de-DE" sz="2400" dirty="0" smtClean="0">
                <a:solidFill>
                  <a:schemeClr val="hlink"/>
                </a:solidFill>
              </a:rPr>
              <a:t>| </a:t>
            </a:r>
            <a:r>
              <a:rPr lang="de-DE" sz="2400" dirty="0" smtClean="0">
                <a:solidFill>
                  <a:srgbClr val="FFC000"/>
                </a:solidFill>
              </a:rPr>
              <a:t>EIN FRISEUR</a:t>
            </a:r>
            <a:endParaRPr lang="pl-PL" sz="2400" dirty="0" smtClean="0">
              <a:solidFill>
                <a:srgbClr val="FFC000"/>
              </a:solidFill>
            </a:endParaRPr>
          </a:p>
        </p:txBody>
      </p:sp>
      <p:sp>
        <p:nvSpPr>
          <p:cNvPr id="542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07950" y="765175"/>
            <a:ext cx="8928100" cy="57340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pl-PL" sz="1600" dirty="0" smtClean="0"/>
              <a:t>wysoka otwartość: wyobraźnia (umiarkowana), duże wyczucie estetyki, wyrozumiałość, ale (zdolność pohamowania się od niepożądanych eksperymentów, konieczność dostosowania się do wymagań klienta)|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pl-PL" sz="1600" dirty="0" smtClean="0"/>
              <a:t>	</a:t>
            </a:r>
            <a:r>
              <a:rPr lang="pl-PL" sz="1600" dirty="0" smtClean="0">
                <a:solidFill>
                  <a:schemeClr val="hlink"/>
                </a:solidFill>
              </a:rPr>
              <a:t>high openess:</a:t>
            </a:r>
            <a:r>
              <a:rPr lang="pl-PL" sz="1600" dirty="0" smtClean="0"/>
              <a:t> </a:t>
            </a:r>
            <a:r>
              <a:rPr lang="pl-PL" sz="1600" dirty="0" smtClean="0">
                <a:solidFill>
                  <a:schemeClr val="hlink"/>
                </a:solidFill>
              </a:rPr>
              <a:t>imagination (to a certain extend), esthetic, tolerant, but at the same time ready to stop, when very brave, too innovative ideas appear</a:t>
            </a:r>
            <a:r>
              <a:rPr lang="de-DE" sz="1600" dirty="0" smtClean="0">
                <a:solidFill>
                  <a:schemeClr val="hlink"/>
                </a:solidFill>
              </a:rPr>
              <a:t>|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de-DE" sz="1600" dirty="0" smtClean="0">
                <a:effectLst/>
              </a:rPr>
              <a:t>	</a:t>
            </a:r>
            <a:r>
              <a:rPr lang="de-DE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Hoher Grad an Offenheit: Fantasie (bis zu einem gewissen Grad), ästhetische, tolerant, aber gleichzeitig bereit zu stoppen, wenn sie sehr mutig, zu innovativen Ideen erscheinen</a:t>
            </a:r>
            <a:endParaRPr lang="pl-PL" sz="16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1600" dirty="0" smtClean="0"/>
              <a:t>niski neurotyzm: nie odczuwający lęku, optymistyczny, zrównoważony, umiarkowana nieśmiałość może być pożądana| </a:t>
            </a:r>
            <a:r>
              <a:rPr lang="pl-PL" sz="1600" dirty="0" smtClean="0">
                <a:solidFill>
                  <a:schemeClr val="hlink"/>
                </a:solidFill>
              </a:rPr>
              <a:t>low neurotism:</a:t>
            </a:r>
            <a:r>
              <a:rPr lang="pl-PL" sz="1600" dirty="0" smtClean="0"/>
              <a:t> </a:t>
            </a:r>
            <a:r>
              <a:rPr lang="pl-PL" sz="1600" dirty="0" smtClean="0">
                <a:solidFill>
                  <a:schemeClr val="hlink"/>
                </a:solidFill>
              </a:rPr>
              <a:t>not feeling apprehension, optimistic, emotionally stabile, however being a little shy can work sometimes</a:t>
            </a:r>
            <a:r>
              <a:rPr lang="de-DE" sz="1600" dirty="0" smtClean="0">
                <a:solidFill>
                  <a:schemeClr val="hlink"/>
                </a:solidFill>
              </a:rPr>
              <a:t>| </a:t>
            </a:r>
            <a:r>
              <a:rPr lang="de-DE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niedrig neurotisch: nicht das Gefühl Angst, optimistisch, emotional stabil, jedoch wirkt ein wenig schüchtern manchmal bei der Arbeit </a:t>
            </a:r>
            <a:endParaRPr lang="pl-PL" sz="16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1600" dirty="0" smtClean="0"/>
              <a:t>umiarkowana/wysoka ekstrawersja: towarzyski, serdeczny, umiarkowanie aktywny i poszukujący doznań (praca wymaga umiejętności skupienia się i konsekwencji)| </a:t>
            </a:r>
            <a:r>
              <a:rPr lang="pl-PL" sz="1600" dirty="0" smtClean="0">
                <a:solidFill>
                  <a:schemeClr val="hlink"/>
                </a:solidFill>
              </a:rPr>
              <a:t>moderately extravertic (to high);</a:t>
            </a:r>
            <a:r>
              <a:rPr lang="pl-PL" sz="1600" dirty="0" smtClean="0"/>
              <a:t> </a:t>
            </a:r>
            <a:r>
              <a:rPr lang="pl-PL" sz="1600" dirty="0" smtClean="0">
                <a:solidFill>
                  <a:schemeClr val="hlink"/>
                </a:solidFill>
              </a:rPr>
              <a:t>sociable, warmhearted, moderatly active and senstaion seeker (the job requires concentration and consequence)</a:t>
            </a:r>
            <a:r>
              <a:rPr lang="de-DE" sz="1600" dirty="0" smtClean="0">
                <a:solidFill>
                  <a:schemeClr val="hlink"/>
                </a:solidFill>
              </a:rPr>
              <a:t>| </a:t>
            </a:r>
            <a:r>
              <a:rPr lang="de-DE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mäßig extrovertiert (zu hoch); gesellig, warmherzig, mäßig aktiv und ein Sensationssucher (der Job erfordert Konzentration und Konsequenz.</a:t>
            </a:r>
            <a:endParaRPr lang="pl-PL" sz="16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1600" dirty="0" smtClean="0"/>
              <a:t>umiarkowana ugodowość: prostolinijny i dobry, skromny, ale gotowy do przedstawienia i obrony swojej wizji| </a:t>
            </a:r>
            <a:r>
              <a:rPr lang="pl-PL" sz="1600" dirty="0" smtClean="0">
                <a:solidFill>
                  <a:schemeClr val="hlink"/>
                </a:solidFill>
              </a:rPr>
              <a:t>moderatley agreeable: good, modest, but ready to defend his opinion</a:t>
            </a:r>
            <a:r>
              <a:rPr lang="de-DE" sz="1600" dirty="0" smtClean="0">
                <a:solidFill>
                  <a:schemeClr val="hlink"/>
                </a:solidFill>
              </a:rPr>
              <a:t>|  </a:t>
            </a:r>
            <a:r>
              <a:rPr lang="de-DE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mäßig angenehm: gut, bescheiden, aber bereit, seine Meinung zu verteidigen</a:t>
            </a:r>
            <a:endParaRPr lang="pl-PL" sz="16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1600" dirty="0" smtClean="0"/>
              <a:t>umiarkowana/ wysoka sumienność: chętnie poszerza kompetencje, samodyscyplina, ale: zbyt duża obowiązkowośc i skrupulatność mogą hamować wyobraźnię| </a:t>
            </a:r>
            <a:r>
              <a:rPr lang="pl-PL" sz="1600" dirty="0" smtClean="0">
                <a:solidFill>
                  <a:schemeClr val="hlink"/>
                </a:solidFill>
              </a:rPr>
              <a:t>moderate to high</a:t>
            </a:r>
            <a:r>
              <a:rPr lang="pl-PL" sz="1600" dirty="0" smtClean="0">
                <a:solidFill>
                  <a:srgbClr val="232429"/>
                </a:solidFill>
              </a:rPr>
              <a:t> </a:t>
            </a:r>
            <a:r>
              <a:rPr lang="pl-PL" sz="1600" dirty="0" smtClean="0">
                <a:solidFill>
                  <a:schemeClr val="hlink"/>
                </a:solidFill>
              </a:rPr>
              <a:t>conscientionsness:</a:t>
            </a:r>
            <a:r>
              <a:rPr lang="pl-PL" sz="1600" dirty="0" smtClean="0"/>
              <a:t> </a:t>
            </a:r>
            <a:r>
              <a:rPr lang="pl-PL" sz="1600" dirty="0" smtClean="0">
                <a:solidFill>
                  <a:schemeClr val="hlink"/>
                </a:solidFill>
              </a:rPr>
              <a:t>ready to gather new skills, disciplined, but if very exact, can loose some points on imagination</a:t>
            </a:r>
            <a:r>
              <a:rPr lang="de-DE" sz="1600" dirty="0" smtClean="0">
                <a:solidFill>
                  <a:schemeClr val="hlink"/>
                </a:solidFill>
              </a:rPr>
              <a:t>| </a:t>
            </a:r>
            <a:r>
              <a:rPr lang="de-DE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mittleren bis hohen Gewissenhaftigkeit: bereit, neue Fähigkeiten zu sammeln, diszipliniert aber wenn sehr genau, können einige Punkte im Bereich der Fantasie verlieren.</a:t>
            </a:r>
          </a:p>
          <a:p>
            <a:pPr eaLnBrk="1" hangingPunct="1">
              <a:lnSpc>
                <a:spcPct val="80000"/>
              </a:lnSpc>
              <a:defRPr/>
            </a:pPr>
            <a:endParaRPr lang="pl-PL" sz="1600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88913"/>
            <a:ext cx="8540750" cy="576262"/>
          </a:xfrm>
        </p:spPr>
        <p:txBody>
          <a:bodyPr anchor="t"/>
          <a:lstStyle/>
          <a:p>
            <a:pPr eaLnBrk="1" hangingPunct="1">
              <a:defRPr/>
            </a:pPr>
            <a:r>
              <a:rPr lang="de-DE" sz="2800" dirty="0" smtClean="0"/>
              <a:t>3. </a:t>
            </a:r>
            <a:r>
              <a:rPr lang="pl-PL" sz="2800" dirty="0" smtClean="0"/>
              <a:t>KUCHARZ/</a:t>
            </a:r>
            <a:r>
              <a:rPr lang="pl-PL" sz="2800" dirty="0" smtClean="0">
                <a:solidFill>
                  <a:schemeClr val="hlink"/>
                </a:solidFill>
              </a:rPr>
              <a:t>A</a:t>
            </a:r>
            <a:r>
              <a:rPr lang="pl-PL" sz="2800" dirty="0" smtClean="0"/>
              <a:t> </a:t>
            </a:r>
            <a:r>
              <a:rPr lang="pl-PL" sz="2800" dirty="0" smtClean="0">
                <a:solidFill>
                  <a:schemeClr val="hlink"/>
                </a:solidFill>
              </a:rPr>
              <a:t>COOK</a:t>
            </a:r>
            <a:r>
              <a:rPr lang="de-DE" sz="2800" dirty="0" smtClean="0">
                <a:solidFill>
                  <a:schemeClr val="hlink"/>
                </a:solidFill>
              </a:rPr>
              <a:t>/ </a:t>
            </a:r>
            <a:r>
              <a:rPr lang="de-DE" sz="2800" dirty="0" smtClean="0">
                <a:solidFill>
                  <a:srgbClr val="FFC000"/>
                </a:solidFill>
              </a:rPr>
              <a:t>EIN KOCH</a:t>
            </a:r>
            <a:endParaRPr lang="pl-PL" sz="2800" dirty="0" smtClean="0">
              <a:solidFill>
                <a:srgbClr val="FFC000"/>
              </a:solidFill>
            </a:endParaRPr>
          </a:p>
        </p:txBody>
      </p:sp>
      <p:sp>
        <p:nvSpPr>
          <p:cNvPr id="552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1125538"/>
            <a:ext cx="8856662" cy="55435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pl-PL" sz="1600" dirty="0" smtClean="0"/>
              <a:t>wysoka otwartość: wyobraźnia, gotowośc do poznawania nowych rzeczy, miejsc, smaków|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pl-PL" sz="1600" dirty="0" smtClean="0"/>
              <a:t>	</a:t>
            </a:r>
            <a:r>
              <a:rPr lang="pl-PL" sz="1600" dirty="0" smtClean="0">
                <a:solidFill>
                  <a:schemeClr val="hlink"/>
                </a:solidFill>
              </a:rPr>
              <a:t>high openess:</a:t>
            </a:r>
            <a:r>
              <a:rPr lang="pl-PL" sz="1600" dirty="0" smtClean="0"/>
              <a:t> </a:t>
            </a:r>
            <a:r>
              <a:rPr lang="pl-PL" sz="1600" dirty="0" smtClean="0">
                <a:solidFill>
                  <a:schemeClr val="hlink"/>
                </a:solidFill>
              </a:rPr>
              <a:t>imagination, readiness to seek new things, solutions, tastes</a:t>
            </a:r>
            <a:r>
              <a:rPr lang="de-DE" sz="1600" dirty="0" smtClean="0">
                <a:solidFill>
                  <a:schemeClr val="hlink"/>
                </a:solidFill>
              </a:rPr>
              <a:t>|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de-DE" sz="1600" dirty="0" smtClean="0">
                <a:solidFill>
                  <a:schemeClr val="hlink"/>
                </a:solidFill>
              </a:rPr>
              <a:t>	</a:t>
            </a:r>
            <a:r>
              <a:rPr lang="de-DE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Hohe Offenheit: Fantasie, die Bereitschaft, neue Dinge zu versuchen, Lösungen zu probieren</a:t>
            </a:r>
            <a:endParaRPr lang="pl-PL" sz="16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1600" dirty="0" smtClean="0"/>
              <a:t>niski neurotyzm: optymistyczny, zrównoważony, ale: osoby neurotyczne mogą się sprawdzić, bo kontakt z ludźmi ograniczony| </a:t>
            </a:r>
            <a:r>
              <a:rPr lang="pl-PL" sz="1600" dirty="0" smtClean="0">
                <a:solidFill>
                  <a:schemeClr val="hlink"/>
                </a:solidFill>
              </a:rPr>
              <a:t>low neurotism:</a:t>
            </a:r>
            <a:r>
              <a:rPr lang="pl-PL" sz="1600" dirty="0" smtClean="0"/>
              <a:t> </a:t>
            </a:r>
            <a:r>
              <a:rPr lang="pl-PL" sz="1600" dirty="0" smtClean="0">
                <a:solidFill>
                  <a:schemeClr val="hlink"/>
                </a:solidFill>
              </a:rPr>
              <a:t>not feeling apprehension, optimistic, emotionally stabilized, however even neurotics could do that for the contact with other people is limited</a:t>
            </a:r>
            <a:r>
              <a:rPr lang="de-DE" sz="1600" dirty="0" smtClean="0">
                <a:solidFill>
                  <a:schemeClr val="hlink"/>
                </a:solidFill>
              </a:rPr>
              <a:t>| </a:t>
            </a:r>
            <a:r>
              <a:rPr lang="de-DE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gering neurotisch: nicht das Gefühl der Angst, optimistisch, emotional stabilisiert, aber auch Neurotiker können ihren Wunsch nach Kontakten mit anderen Menschen eine Begrenzung erfahren</a:t>
            </a:r>
            <a:endParaRPr lang="pl-PL" sz="16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1600" dirty="0" smtClean="0"/>
              <a:t>umiarkowana ekstrawersja/ introwersja: aktywny, poszukujący nowych doznań, towarzyski (jeśli stanowisko wymaga współpracy z innymi, w przeciwnym wypadku – gotowy do samodzielnej pracy, indywidualista) </a:t>
            </a:r>
            <a:r>
              <a:rPr lang="pl-PL" sz="1600" dirty="0" smtClean="0">
                <a:solidFill>
                  <a:schemeClr val="hlink"/>
                </a:solidFill>
              </a:rPr>
              <a:t>moderately extravertic|introvertic?:</a:t>
            </a:r>
            <a:r>
              <a:rPr lang="pl-PL" sz="1600" dirty="0" smtClean="0">
                <a:solidFill>
                  <a:srgbClr val="232429"/>
                </a:solidFill>
              </a:rPr>
              <a:t> </a:t>
            </a:r>
            <a:r>
              <a:rPr lang="pl-PL" sz="1600" dirty="0" smtClean="0">
                <a:solidFill>
                  <a:schemeClr val="hlink"/>
                </a:solidFill>
              </a:rPr>
              <a:t>active, sensation seeker, sociable if needed (when the position requires it, must be ready to be self-efficient and wo</a:t>
            </a:r>
            <a:r>
              <a:rPr lang="de-DE" sz="1600" dirty="0" smtClean="0">
                <a:solidFill>
                  <a:schemeClr val="hlink"/>
                </a:solidFill>
              </a:rPr>
              <a:t>r</a:t>
            </a:r>
            <a:r>
              <a:rPr lang="pl-PL" sz="1600" dirty="0" smtClean="0">
                <a:solidFill>
                  <a:schemeClr val="hlink"/>
                </a:solidFill>
              </a:rPr>
              <a:t>k individually</a:t>
            </a:r>
            <a:r>
              <a:rPr lang="de-DE" sz="1600" dirty="0" smtClean="0">
                <a:solidFill>
                  <a:schemeClr val="hlink"/>
                </a:solidFill>
              </a:rPr>
              <a:t>| </a:t>
            </a:r>
            <a:r>
              <a:rPr lang="de-DE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mäßig extrovertiert | introvertiert: aktiv, Sensation Sucher, gesellig, wenn nötig (wenn die Position es erfordert, muss der Mensch bereit sein,  zur effizienten und individuellen Arbeit)</a:t>
            </a:r>
            <a:endParaRPr lang="pl-PL" sz="16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1600" dirty="0" smtClean="0"/>
              <a:t>umiarkowana ugodowość: dobry, gotowy do działania na rzecz innych, niekoniecznie skromny,|</a:t>
            </a:r>
            <a:r>
              <a:rPr lang="pl-PL" sz="1600" dirty="0" smtClean="0">
                <a:solidFill>
                  <a:srgbClr val="232429"/>
                </a:solidFill>
              </a:rPr>
              <a:t> </a:t>
            </a:r>
            <a:r>
              <a:rPr lang="pl-PL" sz="1600" dirty="0" smtClean="0">
                <a:solidFill>
                  <a:schemeClr val="hlink"/>
                </a:solidFill>
              </a:rPr>
              <a:t>moderatley agreeable:</a:t>
            </a:r>
            <a:r>
              <a:rPr lang="pl-PL" sz="1600" dirty="0" smtClean="0"/>
              <a:t> </a:t>
            </a:r>
            <a:r>
              <a:rPr lang="pl-PL" sz="1600" dirty="0" smtClean="0">
                <a:solidFill>
                  <a:schemeClr val="hlink"/>
                </a:solidFill>
              </a:rPr>
              <a:t>good, altruistic, ready to defend one’s attitude when required</a:t>
            </a:r>
            <a:r>
              <a:rPr lang="de-DE" sz="1600" dirty="0" smtClean="0">
                <a:solidFill>
                  <a:schemeClr val="hlink"/>
                </a:solidFill>
              </a:rPr>
              <a:t>| </a:t>
            </a:r>
            <a:r>
              <a:rPr lang="de-DE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moderat angenehm: gut, altruistisch, bereit, seine Haltung zu verteidigen, wenn erforderlich</a:t>
            </a:r>
            <a:endParaRPr lang="pl-PL" sz="16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1600" dirty="0" smtClean="0"/>
              <a:t>umiarkowana/ wysoka sumienność: chętnie poszerza kompetencje, samodyscyplina, ale: zbyt duża obowiązkowośc i skrupulatność mogą hamować wyobraźnię| </a:t>
            </a:r>
            <a:r>
              <a:rPr lang="pl-PL" sz="1600" dirty="0" smtClean="0">
                <a:solidFill>
                  <a:schemeClr val="hlink"/>
                </a:solidFill>
              </a:rPr>
              <a:t>moderate to high conscientionsness:</a:t>
            </a:r>
            <a:r>
              <a:rPr lang="pl-PL" sz="1600" dirty="0" smtClean="0"/>
              <a:t> </a:t>
            </a:r>
            <a:r>
              <a:rPr lang="pl-PL" sz="1600" dirty="0" smtClean="0">
                <a:solidFill>
                  <a:schemeClr val="hlink"/>
                </a:solidFill>
              </a:rPr>
              <a:t>ready to gather new skills, disciplined, but if very exact, can loose some points on imagination</a:t>
            </a:r>
            <a:r>
              <a:rPr lang="de-DE" sz="1600" dirty="0" smtClean="0">
                <a:solidFill>
                  <a:schemeClr val="hlink"/>
                </a:solidFill>
              </a:rPr>
              <a:t>| </a:t>
            </a:r>
            <a:r>
              <a:rPr lang="de-DE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mittleren bis hohen Gewissenhaftigkeit: bereit zu neue Fähigkeiten zu sammeln, diszipliniert aber wenn sehr genau, können diese Menschen einige Punkte an Fantasie verlieren</a:t>
            </a:r>
            <a:endParaRPr lang="pl-PL" sz="16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pl-PL" sz="16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679450"/>
          </a:xfrm>
        </p:spPr>
        <p:txBody>
          <a:bodyPr anchor="t"/>
          <a:lstStyle/>
          <a:p>
            <a:pPr eaLnBrk="1" hangingPunct="1">
              <a:defRPr/>
            </a:pPr>
            <a:r>
              <a:rPr lang="de-DE" sz="3200" dirty="0" smtClean="0"/>
              <a:t>4. </a:t>
            </a:r>
            <a:r>
              <a:rPr lang="pl-PL" sz="3200" dirty="0" smtClean="0"/>
              <a:t>MURARZ| </a:t>
            </a:r>
            <a:r>
              <a:rPr lang="pl-PL" sz="3200" dirty="0" smtClean="0">
                <a:solidFill>
                  <a:schemeClr val="hlink"/>
                </a:solidFill>
              </a:rPr>
              <a:t>A</a:t>
            </a:r>
            <a:r>
              <a:rPr lang="pl-PL" sz="3200" dirty="0" smtClean="0"/>
              <a:t> </a:t>
            </a:r>
            <a:r>
              <a:rPr lang="pl-PL" sz="3200" dirty="0" smtClean="0">
                <a:solidFill>
                  <a:schemeClr val="hlink"/>
                </a:solidFill>
              </a:rPr>
              <a:t>BRICKLAYER</a:t>
            </a:r>
            <a:r>
              <a:rPr lang="de-DE" sz="3200" dirty="0" smtClean="0">
                <a:solidFill>
                  <a:schemeClr val="hlink"/>
                </a:solidFill>
              </a:rPr>
              <a:t>| </a:t>
            </a:r>
            <a:r>
              <a:rPr lang="de-DE" sz="3200" dirty="0" smtClean="0">
                <a:solidFill>
                  <a:srgbClr val="FFC000"/>
                </a:solidFill>
              </a:rPr>
              <a:t>EIN MAURER</a:t>
            </a:r>
            <a:endParaRPr lang="pl-PL" sz="3200" dirty="0" smtClean="0">
              <a:solidFill>
                <a:srgbClr val="FFC000"/>
              </a:solidFill>
            </a:endParaRPr>
          </a:p>
        </p:txBody>
      </p:sp>
      <p:sp>
        <p:nvSpPr>
          <p:cNvPr id="563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268413"/>
            <a:ext cx="8540750" cy="48974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pl-PL" sz="1600" dirty="0" smtClean="0"/>
              <a:t>umiarkowana/niska otwartość: gotowy do podjęcia monotonnej pracy, schematyczny, ceniący pacę jako wartość, zadowolony, gdy porusza się w znanej sobie sytuacji| </a:t>
            </a:r>
            <a:r>
              <a:rPr lang="pl-PL" sz="1600" dirty="0" smtClean="0">
                <a:solidFill>
                  <a:schemeClr val="hlink"/>
                </a:solidFill>
              </a:rPr>
              <a:t>low/moderate openess: schematic, ready to do a repetitious job, enjoying using known, checked structures</a:t>
            </a:r>
            <a:r>
              <a:rPr lang="de-DE" sz="1600" dirty="0" smtClean="0">
                <a:solidFill>
                  <a:schemeClr val="hlink"/>
                </a:solidFill>
              </a:rPr>
              <a:t>| </a:t>
            </a:r>
            <a:r>
              <a:rPr lang="de-DE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niedrige / moderate Offenheit: schematisch, bereit, eine sich wiederholende Arbeit zu tun, sich über Bekanntes freuen, überprüfte Strukturen</a:t>
            </a:r>
            <a:endParaRPr lang="pl-PL" sz="16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1600" dirty="0" smtClean="0"/>
              <a:t>niski neurotyzm: optymistyczny, zrównoważony, ale: osoby neurotyczne mogą się sprawdzić, bo kontakt z ludźmi ograniczony| </a:t>
            </a:r>
            <a:r>
              <a:rPr lang="pl-PL" sz="1600" dirty="0" smtClean="0">
                <a:solidFill>
                  <a:schemeClr val="hlink"/>
                </a:solidFill>
              </a:rPr>
              <a:t>low neurotism:</a:t>
            </a:r>
            <a:r>
              <a:rPr lang="pl-PL" sz="1600" dirty="0" smtClean="0"/>
              <a:t> </a:t>
            </a:r>
            <a:r>
              <a:rPr lang="pl-PL" sz="1600" dirty="0" smtClean="0">
                <a:solidFill>
                  <a:schemeClr val="hlink"/>
                </a:solidFill>
              </a:rPr>
              <a:t>not feeling apprehension, optimistic, emotionally stabilized, however even neurotics could do that for the contact with other people is limited</a:t>
            </a:r>
            <a:r>
              <a:rPr lang="de-DE" sz="1600" dirty="0" smtClean="0">
                <a:solidFill>
                  <a:schemeClr val="hlink"/>
                </a:solidFill>
              </a:rPr>
              <a:t>| </a:t>
            </a:r>
            <a:r>
              <a:rPr lang="de-DE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gering neurotisch: nicht das Gefühl der Angst, optimistisch, emotional stabilisiert, aber auch Neurotiker könnten nur begrenzt in Kontakt treten mit anderen Menschen</a:t>
            </a:r>
            <a:endParaRPr lang="pl-PL" sz="16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1600" dirty="0" smtClean="0"/>
              <a:t>umiarkowana ekstrawersja/ introwersja: aktywny, umiarkowanie towarzyski (jeśli stanowisko wymaga współpracy z innymi, w przeciwnym wypadku – gotowy do samodzielnej pracy, indywidualista) </a:t>
            </a:r>
            <a:r>
              <a:rPr lang="pl-PL" sz="1600" dirty="0" smtClean="0">
                <a:solidFill>
                  <a:schemeClr val="hlink"/>
                </a:solidFill>
              </a:rPr>
              <a:t>moderately extravertic/ introvertic?:</a:t>
            </a:r>
            <a:r>
              <a:rPr lang="pl-PL" sz="1600" dirty="0" smtClean="0"/>
              <a:t> </a:t>
            </a:r>
            <a:r>
              <a:rPr lang="pl-PL" sz="1600" dirty="0" smtClean="0">
                <a:solidFill>
                  <a:schemeClr val="hlink"/>
                </a:solidFill>
              </a:rPr>
              <a:t>active, sociable if needed (when the position requires it, must be ready to be self-efficient and work individually</a:t>
            </a:r>
            <a:r>
              <a:rPr lang="de-DE" sz="1600" dirty="0" smtClean="0">
                <a:solidFill>
                  <a:srgbClr val="FFC000"/>
                </a:solidFill>
                <a:effectLst/>
              </a:rPr>
              <a:t>| mäßig extrovertiert / introvertiert: aktiv, gesellig, wenn nötig (wenn die Position es erfordert, muss bereit sein, selbst effizient zu sein und individuell arbeiten</a:t>
            </a:r>
            <a:endParaRPr lang="pl-PL" sz="16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1600" dirty="0" smtClean="0"/>
              <a:t>ugodowy: dobry, gotowy do działania na rzecz innych, uległy, posłuszny,| </a:t>
            </a:r>
            <a:r>
              <a:rPr lang="pl-PL" sz="1600" dirty="0" smtClean="0">
                <a:solidFill>
                  <a:schemeClr val="hlink"/>
                </a:solidFill>
              </a:rPr>
              <a:t>moderatley agreeable: good, altruistic, submissive, obedient</a:t>
            </a:r>
            <a:r>
              <a:rPr lang="de-DE" sz="1600" dirty="0" smtClean="0">
                <a:solidFill>
                  <a:schemeClr val="hlink"/>
                </a:solidFill>
              </a:rPr>
              <a:t>| </a:t>
            </a:r>
            <a:r>
              <a:rPr lang="de-DE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moderat, angenehm:  gut, altruistisch, unterwürfig, gehorsam</a:t>
            </a:r>
            <a:endParaRPr lang="pl-PL" sz="16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pl-PL" sz="1600" dirty="0" smtClean="0"/>
              <a:t>wysoka sumienność: samodyscyplina, obowiązkowość, skrupulatność, zorganizowany| </a:t>
            </a:r>
            <a:r>
              <a:rPr lang="pl-PL" sz="1600" dirty="0" smtClean="0">
                <a:solidFill>
                  <a:schemeClr val="hlink"/>
                </a:solidFill>
              </a:rPr>
              <a:t>high conscientionsness</a:t>
            </a:r>
            <a:r>
              <a:rPr lang="pl-PL" sz="1600" dirty="0" smtClean="0"/>
              <a:t>: </a:t>
            </a:r>
            <a:r>
              <a:rPr lang="pl-PL" sz="1600" dirty="0" smtClean="0">
                <a:solidFill>
                  <a:schemeClr val="hlink"/>
                </a:solidFill>
              </a:rPr>
              <a:t>disciplined, dutiful, strict, detailed</a:t>
            </a:r>
            <a:r>
              <a:rPr lang="de-DE" sz="1600" dirty="0" smtClean="0">
                <a:solidFill>
                  <a:schemeClr val="hlink"/>
                </a:solidFill>
              </a:rPr>
              <a:t>| </a:t>
            </a:r>
            <a:r>
              <a:rPr lang="de-DE" sz="1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hohe Gewissenhaftigkeit: diszipliniert, pflichtbewusst, strenge, detaillierte</a:t>
            </a:r>
            <a:endParaRPr lang="pl-PL" sz="18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1328738"/>
          </a:xfrm>
        </p:spPr>
        <p:txBody>
          <a:bodyPr anchor="t"/>
          <a:lstStyle/>
          <a:p>
            <a:pPr eaLnBrk="1" hangingPunct="1">
              <a:defRPr/>
            </a:pPr>
            <a:r>
              <a:rPr lang="pl-PL" sz="2800" dirty="0" smtClean="0"/>
              <a:t>CZY ISTNIEJE FRYZJER DOSKONAŁY?| </a:t>
            </a: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pl-PL" sz="2800" dirty="0" smtClean="0">
                <a:solidFill>
                  <a:schemeClr val="hlink"/>
                </a:solidFill>
              </a:rPr>
              <a:t>IS THERE A PERFECT HAIR-DRESSER?</a:t>
            </a:r>
            <a:r>
              <a:rPr lang="de-DE" sz="2800" dirty="0" smtClean="0">
                <a:solidFill>
                  <a:srgbClr val="92D050"/>
                </a:solidFill>
              </a:rPr>
              <a:t>| </a:t>
            </a:r>
            <a:br>
              <a:rPr lang="de-DE" sz="2800" dirty="0" smtClean="0">
                <a:solidFill>
                  <a:srgbClr val="92D050"/>
                </a:solidFill>
              </a:rPr>
            </a:br>
            <a:r>
              <a:rPr lang="de-DE" sz="2800" dirty="0" smtClean="0">
                <a:solidFill>
                  <a:srgbClr val="FFC000"/>
                </a:solidFill>
              </a:rPr>
              <a:t>IST ER EIN PERFEKTER FRISEUR?</a:t>
            </a:r>
            <a:r>
              <a:rPr lang="de-DE" sz="2800" dirty="0" smtClean="0">
                <a:solidFill>
                  <a:srgbClr val="92D050"/>
                </a:solidFill>
              </a:rPr>
              <a:t> </a:t>
            </a:r>
            <a:endParaRPr lang="pl-PL" sz="2800" dirty="0" smtClean="0">
              <a:solidFill>
                <a:srgbClr val="92D050"/>
              </a:solidFill>
            </a:endParaRPr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960563"/>
            <a:ext cx="8540750" cy="39893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pl-PL" sz="2000" dirty="0" smtClean="0"/>
              <a:t>w tym samym zawodzie mogą być przydatne różne cechy| </a:t>
            </a:r>
            <a:r>
              <a:rPr lang="pl-PL" sz="2000" dirty="0" smtClean="0">
                <a:solidFill>
                  <a:schemeClr val="hlink"/>
                </a:solidFill>
              </a:rPr>
              <a:t>different traits necessary in the same profession</a:t>
            </a:r>
            <a:r>
              <a:rPr lang="de-DE" sz="2000" dirty="0" smtClean="0">
                <a:solidFill>
                  <a:schemeClr val="hlink"/>
                </a:solidFill>
              </a:rPr>
              <a:t>| </a:t>
            </a:r>
            <a:r>
              <a:rPr lang="de-DE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unterschiedliche Merkmale sind erforderlich für den gleichen Beruf</a:t>
            </a:r>
            <a:endParaRPr lang="pl-PL" sz="20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pl-PL" sz="2000" dirty="0" smtClean="0"/>
              <a:t>kontekst środowiskowy i interakcja z otoczeniem| </a:t>
            </a:r>
            <a:r>
              <a:rPr lang="pl-PL" sz="2000" dirty="0" smtClean="0">
                <a:solidFill>
                  <a:schemeClr val="hlink"/>
                </a:solidFill>
              </a:rPr>
              <a:t>enviromental context and interaction</a:t>
            </a:r>
            <a:r>
              <a:rPr lang="de-DE" sz="2000" dirty="0" smtClean="0">
                <a:solidFill>
                  <a:schemeClr val="hlink"/>
                </a:solidFill>
              </a:rPr>
              <a:t>| </a:t>
            </a:r>
            <a:r>
              <a:rPr lang="de-DE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ökologischer Kontext und Interaktion</a:t>
            </a:r>
            <a:endParaRPr lang="pl-PL" sz="20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pl-PL" sz="2000" dirty="0" smtClean="0"/>
              <a:t>zmiany w czasie| </a:t>
            </a:r>
            <a:r>
              <a:rPr lang="pl-PL" sz="2000" dirty="0" smtClean="0">
                <a:solidFill>
                  <a:schemeClr val="hlink"/>
                </a:solidFill>
              </a:rPr>
              <a:t>changes in time</a:t>
            </a:r>
            <a:r>
              <a:rPr lang="de-DE" sz="2000" dirty="0" smtClean="0">
                <a:solidFill>
                  <a:schemeClr val="hlink"/>
                </a:solidFill>
              </a:rPr>
              <a:t>| </a:t>
            </a:r>
            <a:r>
              <a:rPr lang="de-DE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Veränderungen in der Zeit</a:t>
            </a:r>
            <a:endParaRPr lang="pl-PL" sz="20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pl-PL" sz="2000" dirty="0" smtClean="0"/>
              <a:t>wpływ innych czynników: zdolności poznawczych, intelektualnych, społecznych| </a:t>
            </a:r>
            <a:r>
              <a:rPr lang="pl-PL" sz="2000" dirty="0" smtClean="0">
                <a:solidFill>
                  <a:schemeClr val="hlink"/>
                </a:solidFill>
              </a:rPr>
              <a:t>influence of other factors (cognition, intelletual skills, social skills)</a:t>
            </a:r>
            <a:r>
              <a:rPr lang="de-DE" sz="2000" dirty="0" smtClean="0">
                <a:solidFill>
                  <a:schemeClr val="hlink"/>
                </a:solidFill>
              </a:rPr>
              <a:t>| </a:t>
            </a:r>
            <a:r>
              <a:rPr lang="de-DE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Einfluss anderer Faktoren (Kognition, intellektuelle Fähigkeiten, Sozialkompetenz)</a:t>
            </a:r>
            <a:endParaRPr lang="pl-PL" sz="20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pl-PL" sz="2000" dirty="0" smtClean="0"/>
              <a:t>poszukując najlepszych cech możemy „pogubić” talenty| </a:t>
            </a:r>
            <a:r>
              <a:rPr lang="pl-PL" sz="2000" dirty="0" smtClean="0">
                <a:solidFill>
                  <a:schemeClr val="hlink"/>
                </a:solidFill>
              </a:rPr>
              <a:t>we can easily loose true talents when looking for defined traits</a:t>
            </a:r>
            <a:r>
              <a:rPr lang="de-DE" sz="2000" dirty="0" smtClean="0">
                <a:solidFill>
                  <a:schemeClr val="hlink"/>
                </a:solidFill>
              </a:rPr>
              <a:t>| </a:t>
            </a:r>
            <a:r>
              <a:rPr lang="de-DE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können wir leicht erkennen die wahren Talente bei der Suche nach definierten Eigenschaften</a:t>
            </a:r>
            <a:endParaRPr lang="pl-PL" sz="20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88913"/>
            <a:ext cx="8540750" cy="6048375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pl-PL" dirty="0" smtClean="0"/>
              <a:t>DZIĘKUJĘ!</a:t>
            </a:r>
          </a:p>
          <a:p>
            <a:pPr algn="ctr" eaLnBrk="1" hangingPunct="1">
              <a:buFont typeface="Arial" charset="0"/>
              <a:buNone/>
              <a:defRPr/>
            </a:pPr>
            <a:endParaRPr lang="pl-PL" dirty="0" smtClean="0"/>
          </a:p>
          <a:p>
            <a:pPr algn="ctr" eaLnBrk="1" hangingPunct="1">
              <a:buFont typeface="Arial" charset="0"/>
              <a:buNone/>
              <a:defRPr/>
            </a:pPr>
            <a:r>
              <a:rPr lang="pl-PL" dirty="0" smtClean="0">
                <a:solidFill>
                  <a:schemeClr val="hlink"/>
                </a:solidFill>
              </a:rPr>
              <a:t>THANK YOU!</a:t>
            </a:r>
            <a:endParaRPr lang="de-DE" dirty="0" smtClean="0">
              <a:solidFill>
                <a:schemeClr val="hlink"/>
              </a:solidFill>
            </a:endParaRPr>
          </a:p>
          <a:p>
            <a:pPr algn="ctr" eaLnBrk="1" hangingPunct="1">
              <a:buFont typeface="Arial" charset="0"/>
              <a:buNone/>
              <a:defRPr/>
            </a:pPr>
            <a:endParaRPr lang="de-DE" dirty="0" smtClean="0">
              <a:solidFill>
                <a:schemeClr val="hlink"/>
              </a:solidFill>
            </a:endParaRPr>
          </a:p>
          <a:p>
            <a:pPr algn="ctr" eaLnBrk="1" hangingPunct="1">
              <a:buFont typeface="Arial" charset="0"/>
              <a:buNone/>
              <a:defRPr/>
            </a:pPr>
            <a:r>
              <a:rPr lang="de-DE" dirty="0" smtClean="0">
                <a:solidFill>
                  <a:srgbClr val="FFC000"/>
                </a:solidFill>
              </a:rPr>
              <a:t>HERZLICHEN DANK!</a:t>
            </a:r>
            <a:endParaRPr lang="pl-PL" dirty="0" smtClean="0">
              <a:solidFill>
                <a:srgbClr val="FFC000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pl-PL" dirty="0" smtClean="0">
              <a:solidFill>
                <a:schemeClr val="hlink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pl-PL" dirty="0" smtClean="0"/>
              <a:t>Pytania?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pl-PL" dirty="0" smtClean="0">
                <a:solidFill>
                  <a:schemeClr val="hlink"/>
                </a:solidFill>
              </a:rPr>
              <a:t>Questions?</a:t>
            </a:r>
            <a:endParaRPr lang="de-DE" dirty="0" smtClean="0">
              <a:solidFill>
                <a:schemeClr val="hlink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de-DE" dirty="0" smtClean="0">
                <a:solidFill>
                  <a:srgbClr val="FFC000"/>
                </a:solidFill>
              </a:rPr>
              <a:t>Fragen?</a:t>
            </a:r>
            <a:endParaRPr lang="pl-PL" dirty="0" smtClean="0">
              <a:solidFill>
                <a:srgbClr val="FFC000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pl-PL" dirty="0" smtClean="0"/>
              <a:t>akmyslinska@gmail.com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333375"/>
            <a:ext cx="8540750" cy="1831975"/>
          </a:xfrm>
        </p:spPr>
        <p:txBody>
          <a:bodyPr anchor="t"/>
          <a:lstStyle/>
          <a:p>
            <a:pPr eaLnBrk="1" hangingPunct="1">
              <a:defRPr/>
            </a:pPr>
            <a:r>
              <a:rPr lang="pl-PL" sz="3600" dirty="0" smtClean="0"/>
              <a:t>OSOBOWOŚĆ|</a:t>
            </a: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pl-PL" sz="3600" dirty="0" smtClean="0">
                <a:solidFill>
                  <a:schemeClr val="hlink"/>
                </a:solidFill>
              </a:rPr>
              <a:t>PERSONALITY</a:t>
            </a:r>
            <a:r>
              <a:rPr lang="de-DE" sz="3600" dirty="0" smtClean="0">
                <a:solidFill>
                  <a:schemeClr val="hlink"/>
                </a:solidFill>
              </a:rPr>
              <a:t>|</a:t>
            </a:r>
            <a:br>
              <a:rPr lang="de-DE" sz="3600" dirty="0" smtClean="0">
                <a:solidFill>
                  <a:schemeClr val="hlink"/>
                </a:solidFill>
              </a:rPr>
            </a:br>
            <a:r>
              <a:rPr lang="pl-PL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PERSÖNLICHKEIT</a:t>
            </a:r>
            <a:r>
              <a:rPr lang="de-DE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e-DE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l-PL" sz="36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2492375"/>
            <a:ext cx="8540750" cy="3557588"/>
          </a:xfrm>
        </p:spPr>
        <p:txBody>
          <a:bodyPr/>
          <a:lstStyle/>
          <a:p>
            <a:pPr eaLnBrk="1" hangingPunct="1">
              <a:defRPr/>
            </a:pPr>
            <a:r>
              <a:rPr lang="pl-PL" sz="2800" dirty="0" smtClean="0"/>
              <a:t>zespół cech charakteryzujących zachowanie danej osoby niezależnie od sytuacji w jakiej się ona znajduje</a:t>
            </a:r>
          </a:p>
          <a:p>
            <a:pPr eaLnBrk="1" hangingPunct="1">
              <a:defRPr/>
            </a:pPr>
            <a:r>
              <a:rPr lang="pl-PL" sz="2800" dirty="0" smtClean="0">
                <a:solidFill>
                  <a:schemeClr val="hlink"/>
                </a:solidFill>
              </a:rPr>
              <a:t>the constellation of traits describing someone’s behaviour independently on the situation</a:t>
            </a:r>
            <a:endParaRPr lang="de-DE" sz="2800" dirty="0" smtClean="0">
              <a:solidFill>
                <a:schemeClr val="hlink"/>
              </a:solidFill>
            </a:endParaRPr>
          </a:p>
          <a:p>
            <a:pPr eaLnBrk="1" hangingPunct="1">
              <a:defRPr/>
            </a:pPr>
            <a:r>
              <a:rPr lang="de-DE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Möglichkeit unabhängig von der Situation die Eigenschaften von jemanden zu beschrei</a:t>
            </a:r>
            <a:r>
              <a:rPr lang="de-DE" sz="2800" dirty="0" smtClean="0">
                <a:solidFill>
                  <a:srgbClr val="FFC000"/>
                </a:solidFill>
                <a:effectLst/>
              </a:rPr>
              <a:t>ben</a:t>
            </a:r>
            <a:endParaRPr lang="pl-PL" sz="2800" dirty="0" smtClean="0">
              <a:solidFill>
                <a:srgbClr val="FFC000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pl-PL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2047875"/>
          </a:xfrm>
        </p:spPr>
        <p:txBody>
          <a:bodyPr anchor="t"/>
          <a:lstStyle/>
          <a:p>
            <a:pPr eaLnBrk="1" hangingPunct="1">
              <a:defRPr/>
            </a:pPr>
            <a:r>
              <a:rPr lang="pl-PL" sz="4000" dirty="0" smtClean="0"/>
              <a:t>NAJŁATWIEJ JEST W BAJKACH… </a:t>
            </a:r>
            <a:r>
              <a:rPr lang="pl-PL" sz="4000" dirty="0" smtClean="0">
                <a:solidFill>
                  <a:schemeClr val="hlink"/>
                </a:solidFill>
              </a:rPr>
              <a:t>CHECK YOUR FAIRYTALES</a:t>
            </a:r>
            <a:r>
              <a:rPr lang="de-DE" sz="4000" dirty="0" smtClean="0">
                <a:solidFill>
                  <a:schemeClr val="hlink"/>
                </a:solidFill>
              </a:rPr>
              <a:t> </a:t>
            </a:r>
            <a:br>
              <a:rPr lang="de-DE" sz="4000" dirty="0" smtClean="0">
                <a:solidFill>
                  <a:schemeClr val="hlink"/>
                </a:solidFill>
              </a:rPr>
            </a:br>
            <a:r>
              <a:rPr lang="pl-PL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DEINE FEEGESCHICHTEN ÜBERPRÜFEN</a:t>
            </a:r>
          </a:p>
        </p:txBody>
      </p:sp>
      <p:sp>
        <p:nvSpPr>
          <p:cNvPr id="25606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3779838" y="2924175"/>
            <a:ext cx="5184775" cy="2017713"/>
          </a:xfrm>
        </p:spPr>
        <p:txBody>
          <a:bodyPr/>
          <a:lstStyle/>
          <a:p>
            <a:pPr eaLnBrk="1" hangingPunct="1">
              <a:defRPr/>
            </a:pPr>
            <a:r>
              <a:rPr lang="pl-PL" sz="2800" dirty="0" smtClean="0"/>
              <a:t>Nieśmiałek |</a:t>
            </a:r>
            <a:r>
              <a:rPr lang="pl-PL" sz="2800" dirty="0" smtClean="0">
                <a:solidFill>
                  <a:schemeClr val="hlink"/>
                </a:solidFill>
              </a:rPr>
              <a:t>Bashful</a:t>
            </a:r>
            <a:r>
              <a:rPr lang="de-DE" sz="2800" dirty="0" smtClean="0">
                <a:solidFill>
                  <a:schemeClr val="hlink"/>
                </a:solidFill>
              </a:rPr>
              <a:t> | </a:t>
            </a:r>
            <a:r>
              <a:rPr lang="de-DE" sz="2800" dirty="0" smtClean="0">
                <a:solidFill>
                  <a:srgbClr val="FFC000"/>
                </a:solidFill>
              </a:rPr>
              <a:t>Schüchtern</a:t>
            </a:r>
            <a:endParaRPr lang="pl-PL" sz="2800" dirty="0" smtClean="0">
              <a:solidFill>
                <a:srgbClr val="FFC000"/>
              </a:solidFill>
            </a:endParaRPr>
          </a:p>
          <a:p>
            <a:pPr eaLnBrk="1" hangingPunct="1">
              <a:defRPr/>
            </a:pPr>
            <a:r>
              <a:rPr lang="pl-PL" sz="2800" dirty="0" smtClean="0"/>
              <a:t>Mędrek| </a:t>
            </a:r>
            <a:r>
              <a:rPr lang="pl-PL" sz="2800" dirty="0" smtClean="0">
                <a:solidFill>
                  <a:schemeClr val="hlink"/>
                </a:solidFill>
              </a:rPr>
              <a:t>Doc</a:t>
            </a:r>
            <a:r>
              <a:rPr lang="de-DE" sz="2800" dirty="0" smtClean="0">
                <a:solidFill>
                  <a:schemeClr val="hlink"/>
                </a:solidFill>
              </a:rPr>
              <a:t>| </a:t>
            </a:r>
            <a:r>
              <a:rPr lang="de-DE" sz="2800" dirty="0" smtClean="0">
                <a:solidFill>
                  <a:srgbClr val="FFC000"/>
                </a:solidFill>
              </a:rPr>
              <a:t>Doktor</a:t>
            </a:r>
            <a:endParaRPr lang="pl-PL" sz="2800" dirty="0" smtClean="0">
              <a:solidFill>
                <a:srgbClr val="FFC000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pl-PL" sz="2800" dirty="0" smtClean="0"/>
          </a:p>
        </p:txBody>
      </p:sp>
      <p:pic>
        <p:nvPicPr>
          <p:cNvPr id="6148" name="Picture 7" descr="Obraz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2924175"/>
            <a:ext cx="3405188" cy="2533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1760538"/>
          </a:xfrm>
        </p:spPr>
        <p:txBody>
          <a:bodyPr anchor="t"/>
          <a:lstStyle/>
          <a:p>
            <a:pPr eaLnBrk="1" hangingPunct="1">
              <a:defRPr/>
            </a:pPr>
            <a:r>
              <a:rPr lang="pl-PL" sz="3200" dirty="0" smtClean="0"/>
              <a:t>ALE RZECZYWISTOŚĆ BYWA CIEKAWSZA| </a:t>
            </a:r>
            <a:r>
              <a:rPr lang="pl-PL" sz="3200" dirty="0" smtClean="0">
                <a:solidFill>
                  <a:schemeClr val="hlink"/>
                </a:solidFill>
              </a:rPr>
              <a:t>REALITY MAKES THINGS EVEN BETTER</a:t>
            </a:r>
            <a:r>
              <a:rPr lang="de-DE" sz="3200" dirty="0" smtClean="0">
                <a:solidFill>
                  <a:schemeClr val="hlink"/>
                </a:solidFill>
              </a:rPr>
              <a:t>|</a:t>
            </a:r>
            <a:br>
              <a:rPr lang="de-DE" sz="3200" dirty="0" smtClean="0">
                <a:solidFill>
                  <a:schemeClr val="hlink"/>
                </a:solidFill>
              </a:rPr>
            </a:br>
            <a:r>
              <a:rPr lang="pl-PL" sz="3200" dirty="0" smtClean="0">
                <a:solidFill>
                  <a:srgbClr val="FFC000"/>
                </a:solidFill>
                <a:effectLst>
                  <a:outerShdw blurRad="38100" dist="38100" dir="2700000" algn="tl" rotWithShape="0">
                    <a:srgbClr val="000000"/>
                  </a:outerShdw>
                </a:effectLst>
              </a:rPr>
              <a:t>REALITÄT MACHT DINGE NOCH BESSER</a:t>
            </a:r>
            <a:r>
              <a:rPr lang="de-DE" sz="3200" dirty="0" smtClean="0">
                <a:solidFill>
                  <a:srgbClr val="FFC000"/>
                </a:solidFill>
                <a:effectLst>
                  <a:outerShdw blurRad="38100" dist="38100" dir="2700000" algn="tl" rotWithShape="0">
                    <a:srgbClr val="000000"/>
                  </a:outerShdw>
                </a:effectLst>
              </a:rPr>
              <a:t>|</a:t>
            </a:r>
            <a:endParaRPr lang="pl-PL" sz="3200" dirty="0" smtClean="0">
              <a:solidFill>
                <a:srgbClr val="FFC000"/>
              </a:solidFill>
            </a:endParaRPr>
          </a:p>
        </p:txBody>
      </p:sp>
      <p:sp>
        <p:nvSpPr>
          <p:cNvPr id="27654" name="Rectangle 6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2555875" y="3068638"/>
            <a:ext cx="6408738" cy="22320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pl-PL" sz="2800" dirty="0" smtClean="0"/>
              <a:t>…choć bardziej skomplikowana| </a:t>
            </a:r>
            <a:endParaRPr lang="de-DE" sz="2800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pl-PL" sz="2800" dirty="0" smtClean="0">
                <a:solidFill>
                  <a:schemeClr val="hlink"/>
                </a:solidFill>
              </a:rPr>
              <a:t>…although it far more complicated</a:t>
            </a:r>
            <a:r>
              <a:rPr lang="de-DE" sz="2800" dirty="0" smtClean="0">
                <a:solidFill>
                  <a:schemeClr val="hlink"/>
                </a:solidFill>
              </a:rPr>
              <a:t>|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de-DE" sz="2800" dirty="0" smtClean="0">
                <a:solidFill>
                  <a:srgbClr val="FFC000"/>
                </a:solidFill>
              </a:rPr>
              <a:t>…</a:t>
            </a:r>
            <a:r>
              <a:rPr lang="pl-PL" sz="2800" dirty="0" smtClean="0">
                <a:solidFill>
                  <a:srgbClr val="FFC000"/>
                </a:solidFill>
                <a:effectLst/>
              </a:rPr>
              <a:t> </a:t>
            </a:r>
            <a:r>
              <a:rPr lang="pl-PL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obwohl es</a:t>
            </a:r>
            <a:r>
              <a:rPr lang="de-DE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viel mehr </a:t>
            </a:r>
            <a:r>
              <a:rPr lang="pl-PL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verkomplizierte</a:t>
            </a:r>
            <a:r>
              <a:rPr lang="de-DE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endParaRPr lang="pl-PL" sz="28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2" name="Picture 7" descr="mahatma-ghandi-pic-getty-83963989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916113"/>
            <a:ext cx="2178050" cy="21732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8" descr="bravehear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4221163"/>
            <a:ext cx="1733550" cy="21732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620713"/>
            <a:ext cx="8540750" cy="1295400"/>
          </a:xfrm>
        </p:spPr>
        <p:txBody>
          <a:bodyPr/>
          <a:lstStyle/>
          <a:p>
            <a:pPr eaLnBrk="1" hangingPunct="1">
              <a:defRPr/>
            </a:pPr>
            <a:r>
              <a:rPr lang="pl-PL" sz="2800" spc="300" dirty="0" smtClean="0"/>
              <a:t>PODSTAWOWY PROBLEM| </a:t>
            </a:r>
            <a:br>
              <a:rPr lang="pl-PL" sz="2800" spc="300" dirty="0" smtClean="0"/>
            </a:br>
            <a:r>
              <a:rPr lang="pl-PL" sz="2800" spc="300" dirty="0" smtClean="0">
                <a:solidFill>
                  <a:schemeClr val="hlink"/>
                </a:solidFill>
              </a:rPr>
              <a:t>MAIN ISSUE</a:t>
            </a:r>
            <a:r>
              <a:rPr lang="de-DE" sz="2800" spc="300" dirty="0" smtClean="0">
                <a:solidFill>
                  <a:schemeClr val="hlink"/>
                </a:solidFill>
              </a:rPr>
              <a:t>|</a:t>
            </a:r>
            <a:br>
              <a:rPr lang="de-DE" sz="2800" spc="300" dirty="0" smtClean="0">
                <a:solidFill>
                  <a:schemeClr val="hlink"/>
                </a:solidFill>
              </a:rPr>
            </a:br>
            <a:r>
              <a:rPr lang="de-DE" sz="2800" spc="300" dirty="0" smtClean="0">
                <a:solidFill>
                  <a:srgbClr val="FFC000"/>
                </a:solidFill>
              </a:rPr>
              <a:t>HAUPTSACHE</a:t>
            </a:r>
            <a:r>
              <a:rPr lang="de-DE" sz="2800" spc="300" dirty="0" smtClean="0">
                <a:solidFill>
                  <a:schemeClr val="hlink"/>
                </a:solidFill>
              </a:rPr>
              <a:t/>
            </a:r>
            <a:br>
              <a:rPr lang="de-DE" sz="2800" spc="300" dirty="0" smtClean="0">
                <a:solidFill>
                  <a:schemeClr val="hlink"/>
                </a:solidFill>
              </a:rPr>
            </a:br>
            <a:endParaRPr lang="pl-PL" sz="2800" spc="300" dirty="0" smtClean="0">
              <a:solidFill>
                <a:schemeClr val="hlink"/>
              </a:solidFill>
            </a:endParaRP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657350" y="2781300"/>
            <a:ext cx="7140575" cy="3311525"/>
          </a:xfrm>
        </p:spPr>
        <p:txBody>
          <a:bodyPr/>
          <a:lstStyle/>
          <a:p>
            <a:pPr indent="-252000" eaLnBrk="1" hangingPunct="1">
              <a:buFont typeface="Arial" charset="0"/>
              <a:buNone/>
              <a:defRPr/>
            </a:pPr>
            <a:r>
              <a:rPr lang="de-DE" dirty="0" smtClean="0"/>
              <a:t>			</a:t>
            </a:r>
            <a:r>
              <a:rPr lang="pl-PL" dirty="0" smtClean="0"/>
              <a:t>Jak i po co opisać osobowość w jej złożoności? </a:t>
            </a:r>
            <a:endParaRPr lang="de-DE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de-DE" dirty="0" smtClean="0">
                <a:solidFill>
                  <a:schemeClr val="hlink"/>
                </a:solidFill>
              </a:rPr>
              <a:t>			</a:t>
            </a:r>
            <a:r>
              <a:rPr lang="pl-PL" dirty="0" smtClean="0">
                <a:solidFill>
                  <a:schemeClr val="hlink"/>
                </a:solidFill>
              </a:rPr>
              <a:t>How and why should we describe personality if it so complex?</a:t>
            </a:r>
            <a:endParaRPr lang="de-DE" dirty="0" smtClean="0">
              <a:solidFill>
                <a:schemeClr val="hlink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pl-PL" sz="2800" dirty="0" smtClean="0">
                <a:solidFill>
                  <a:srgbClr val="FFC000"/>
                </a:solidFill>
                <a:effectLst/>
              </a:rPr>
              <a:t>Wie und warum sollten wir Persönlichkeit beschreiben wenn es so komplex ist?</a:t>
            </a:r>
            <a:endParaRPr lang="de-DE" sz="2800" dirty="0" smtClean="0">
              <a:solidFill>
                <a:srgbClr val="FFC000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pl-PL" dirty="0" smtClean="0">
              <a:solidFill>
                <a:schemeClr val="hlink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pl-PL" dirty="0" smtClean="0">
              <a:solidFill>
                <a:schemeClr val="hlink"/>
              </a:solidFill>
            </a:endParaRP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1619250" y="2708275"/>
            <a:ext cx="936625" cy="1944688"/>
          </a:xfrm>
          <a:prstGeom prst="curvedRightArrow">
            <a:avLst>
              <a:gd name="adj1" fmla="val 41525"/>
              <a:gd name="adj2" fmla="val 8305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600" dirty="0" smtClean="0"/>
              <a:t>WIELKA PIĄTKA| </a:t>
            </a:r>
            <a:r>
              <a:rPr lang="pl-PL" sz="3600" dirty="0" smtClean="0">
                <a:solidFill>
                  <a:schemeClr val="hlink"/>
                </a:solidFill>
              </a:rPr>
              <a:t>BIG FIVE</a:t>
            </a:r>
            <a:r>
              <a:rPr lang="de-DE" sz="3600" dirty="0" smtClean="0">
                <a:solidFill>
                  <a:schemeClr val="hlink"/>
                </a:solidFill>
              </a:rPr>
              <a:t>| </a:t>
            </a:r>
            <a:r>
              <a:rPr lang="de-DE" sz="3600" dirty="0" smtClean="0">
                <a:solidFill>
                  <a:srgbClr val="FFC000"/>
                </a:solidFill>
              </a:rPr>
              <a:t>Großen Fünf</a:t>
            </a:r>
            <a:r>
              <a:rPr lang="pl-PL" sz="3600" dirty="0" smtClean="0">
                <a:solidFill>
                  <a:srgbClr val="FFC000"/>
                </a:solidFill>
              </a:rPr>
              <a:t> </a:t>
            </a:r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2400" i="1" dirty="0" smtClean="0"/>
              <a:t>(McCrae, Costa, 1990,1994)</a:t>
            </a:r>
          </a:p>
        </p:txBody>
      </p:sp>
      <p:sp>
        <p:nvSpPr>
          <p:cNvPr id="307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1844675"/>
            <a:ext cx="8713788" cy="4392613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pl-PL" sz="3600" dirty="0" smtClean="0">
                <a:solidFill>
                  <a:schemeClr val="folHlink"/>
                </a:solidFill>
                <a:latin typeface="Showcard Gothic" pitchFamily="82" charset="0"/>
              </a:rPr>
              <a:t>OCEAN</a:t>
            </a:r>
            <a:endParaRPr lang="pl-PL" dirty="0" smtClean="0"/>
          </a:p>
          <a:p>
            <a:pPr eaLnBrk="1" hangingPunct="1">
              <a:defRPr/>
            </a:pPr>
            <a:r>
              <a:rPr lang="pl-PL" dirty="0" smtClean="0">
                <a:solidFill>
                  <a:schemeClr val="folHlink"/>
                </a:solidFill>
                <a:latin typeface="Showcard Gothic" pitchFamily="82" charset="0"/>
              </a:rPr>
              <a:t>O</a:t>
            </a:r>
            <a:r>
              <a:rPr lang="pl-PL" sz="2800" dirty="0" smtClean="0"/>
              <a:t>twartość|</a:t>
            </a:r>
            <a:r>
              <a:rPr lang="de-DE" sz="2800" dirty="0" smtClean="0"/>
              <a:t> </a:t>
            </a:r>
            <a:r>
              <a:rPr lang="pl-PL" dirty="0" smtClean="0">
                <a:solidFill>
                  <a:schemeClr val="hlink"/>
                </a:solidFill>
                <a:latin typeface="Showcard Gothic" pitchFamily="82" charset="0"/>
              </a:rPr>
              <a:t>O</a:t>
            </a:r>
            <a:r>
              <a:rPr lang="pl-PL" sz="2800" dirty="0" smtClean="0">
                <a:solidFill>
                  <a:schemeClr val="hlink"/>
                </a:solidFill>
              </a:rPr>
              <a:t>peness</a:t>
            </a:r>
            <a:r>
              <a:rPr lang="de-DE" sz="2800" dirty="0" smtClean="0">
                <a:solidFill>
                  <a:schemeClr val="hlink"/>
                </a:solidFill>
              </a:rPr>
              <a:t>| </a:t>
            </a:r>
            <a:r>
              <a:rPr lang="pl-PL" sz="2800" dirty="0" smtClean="0">
                <a:solidFill>
                  <a:srgbClr val="FFC000"/>
                </a:solidFill>
                <a:latin typeface="Showcard Gothic" pitchFamily="82" charset="0"/>
              </a:rPr>
              <a:t>O</a:t>
            </a:r>
            <a:r>
              <a:rPr lang="de-DE" sz="2800" dirty="0" err="1" smtClean="0">
                <a:solidFill>
                  <a:srgbClr val="FFC000"/>
                </a:solidFill>
                <a:cs typeface="Times New Roman" pitchFamily="18" charset="0"/>
              </a:rPr>
              <a:t>ffenheit</a:t>
            </a:r>
            <a:r>
              <a:rPr lang="de-DE" sz="2800" dirty="0" smtClean="0">
                <a:solidFill>
                  <a:srgbClr val="FFC000"/>
                </a:solidFill>
                <a:cs typeface="Times New Roman" pitchFamily="18" charset="0"/>
              </a:rPr>
              <a:t>|</a:t>
            </a:r>
            <a:endParaRPr lang="pl-PL" sz="2800" dirty="0" smtClean="0">
              <a:solidFill>
                <a:srgbClr val="FFC000"/>
              </a:solidFill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pl-PL" dirty="0" smtClean="0">
                <a:solidFill>
                  <a:schemeClr val="folHlink"/>
                </a:solidFill>
                <a:latin typeface="Showcard Gothic" pitchFamily="82" charset="0"/>
              </a:rPr>
              <a:t>S</a:t>
            </a:r>
            <a:r>
              <a:rPr lang="pl-PL" sz="2800" dirty="0" smtClean="0"/>
              <a:t>umienność| </a:t>
            </a:r>
            <a:r>
              <a:rPr lang="pl-PL" dirty="0" smtClean="0">
                <a:solidFill>
                  <a:schemeClr val="hlink"/>
                </a:solidFill>
                <a:latin typeface="Showcard Gothic" pitchFamily="82" charset="0"/>
              </a:rPr>
              <a:t>C</a:t>
            </a:r>
            <a:r>
              <a:rPr lang="pl-PL" sz="2800" dirty="0" smtClean="0">
                <a:solidFill>
                  <a:schemeClr val="hlink"/>
                </a:solidFill>
              </a:rPr>
              <a:t>onscientiosness</a:t>
            </a:r>
            <a:r>
              <a:rPr lang="de-DE" sz="2800" dirty="0" smtClean="0">
                <a:solidFill>
                  <a:schemeClr val="hlink"/>
                </a:solidFill>
              </a:rPr>
              <a:t>| </a:t>
            </a:r>
            <a:r>
              <a:rPr lang="de-DE" sz="2800" dirty="0" smtClean="0">
                <a:solidFill>
                  <a:srgbClr val="FFC000"/>
                </a:solidFill>
                <a:latin typeface="Showcard Gothic" pitchFamily="82" charset="0"/>
              </a:rPr>
              <a:t>G</a:t>
            </a:r>
            <a:r>
              <a:rPr lang="de-DE" sz="2800" dirty="0" smtClean="0">
                <a:solidFill>
                  <a:srgbClr val="FFC000"/>
                </a:solidFill>
              </a:rPr>
              <a:t>ewissenhaft|</a:t>
            </a:r>
            <a:endParaRPr lang="pl-PL" sz="2800" dirty="0" smtClean="0">
              <a:solidFill>
                <a:srgbClr val="FFC000"/>
              </a:solidFill>
            </a:endParaRPr>
          </a:p>
          <a:p>
            <a:pPr eaLnBrk="1" hangingPunct="1">
              <a:defRPr/>
            </a:pPr>
            <a:r>
              <a:rPr lang="pl-PL" dirty="0" smtClean="0">
                <a:solidFill>
                  <a:schemeClr val="folHlink"/>
                </a:solidFill>
                <a:latin typeface="Showcard Gothic" pitchFamily="82" charset="0"/>
              </a:rPr>
              <a:t>E</a:t>
            </a:r>
            <a:r>
              <a:rPr lang="pl-PL" sz="2800" dirty="0" smtClean="0"/>
              <a:t>kstrawersja-Introwersja|</a:t>
            </a:r>
            <a:r>
              <a:rPr lang="de-DE" sz="2800" dirty="0" smtClean="0"/>
              <a:t> </a:t>
            </a:r>
            <a:r>
              <a:rPr lang="pl-PL" dirty="0" smtClean="0">
                <a:solidFill>
                  <a:schemeClr val="hlink"/>
                </a:solidFill>
                <a:latin typeface="Showcard Gothic" pitchFamily="82" charset="0"/>
              </a:rPr>
              <a:t>E</a:t>
            </a:r>
            <a:r>
              <a:rPr lang="pl-PL" sz="2800" dirty="0" smtClean="0">
                <a:solidFill>
                  <a:schemeClr val="hlink"/>
                </a:solidFill>
              </a:rPr>
              <a:t>xtraversion-Introversion</a:t>
            </a:r>
            <a:r>
              <a:rPr lang="de-DE" sz="2800" dirty="0" smtClean="0">
                <a:solidFill>
                  <a:schemeClr val="hlink"/>
                </a:solidFill>
              </a:rPr>
              <a:t>| </a:t>
            </a:r>
            <a:r>
              <a:rPr lang="pl-PL" sz="2800" dirty="0" smtClean="0">
                <a:solidFill>
                  <a:srgbClr val="FFC000"/>
                </a:solidFill>
                <a:latin typeface="Showcard Gothic" pitchFamily="82" charset="0"/>
              </a:rPr>
              <a:t>E</a:t>
            </a:r>
            <a:r>
              <a:rPr lang="de-DE" sz="2800" dirty="0" err="1" smtClean="0">
                <a:solidFill>
                  <a:srgbClr val="FFC000"/>
                </a:solidFill>
              </a:rPr>
              <a:t>xtrovertierheit-Introvertiertheit</a:t>
            </a:r>
            <a:r>
              <a:rPr lang="de-DE" sz="2800" dirty="0" smtClean="0">
                <a:solidFill>
                  <a:srgbClr val="FFC000"/>
                </a:solidFill>
              </a:rPr>
              <a:t>|</a:t>
            </a:r>
            <a:endParaRPr lang="pl-PL" sz="2800" dirty="0" smtClean="0">
              <a:solidFill>
                <a:srgbClr val="FFC000"/>
              </a:solidFill>
            </a:endParaRPr>
          </a:p>
          <a:p>
            <a:pPr eaLnBrk="1" hangingPunct="1">
              <a:defRPr/>
            </a:pPr>
            <a:r>
              <a:rPr lang="pl-PL" dirty="0" smtClean="0">
                <a:solidFill>
                  <a:schemeClr val="folHlink"/>
                </a:solidFill>
                <a:latin typeface="Showcard Gothic" pitchFamily="82" charset="0"/>
              </a:rPr>
              <a:t>U</a:t>
            </a:r>
            <a:r>
              <a:rPr lang="pl-PL" sz="2800" dirty="0" smtClean="0"/>
              <a:t>godowość|</a:t>
            </a:r>
            <a:r>
              <a:rPr lang="de-DE" sz="2800" dirty="0" smtClean="0"/>
              <a:t> </a:t>
            </a:r>
            <a:r>
              <a:rPr lang="pl-PL" dirty="0" smtClean="0">
                <a:solidFill>
                  <a:schemeClr val="hlink"/>
                </a:solidFill>
                <a:latin typeface="Showcard Gothic" pitchFamily="82" charset="0"/>
              </a:rPr>
              <a:t>A</a:t>
            </a:r>
            <a:r>
              <a:rPr lang="pl-PL" sz="2800" dirty="0" smtClean="0">
                <a:solidFill>
                  <a:schemeClr val="hlink"/>
                </a:solidFill>
              </a:rPr>
              <a:t>greableness</a:t>
            </a:r>
            <a:r>
              <a:rPr lang="de-DE" sz="2800" dirty="0" smtClean="0">
                <a:solidFill>
                  <a:schemeClr val="hlink"/>
                </a:solidFill>
              </a:rPr>
              <a:t>| </a:t>
            </a:r>
            <a:r>
              <a:rPr lang="de-DE" sz="2800" dirty="0" smtClean="0">
                <a:solidFill>
                  <a:srgbClr val="FFC000"/>
                </a:solidFill>
                <a:latin typeface="Showcard Gothic" pitchFamily="82" charset="0"/>
              </a:rPr>
              <a:t>V</a:t>
            </a:r>
            <a:r>
              <a:rPr lang="de-DE" sz="2800" dirty="0" smtClean="0">
                <a:solidFill>
                  <a:srgbClr val="FFC000"/>
                </a:solidFill>
              </a:rPr>
              <a:t>erträglichkeit|</a:t>
            </a:r>
            <a:endParaRPr lang="pl-PL" sz="2800" dirty="0" smtClean="0">
              <a:solidFill>
                <a:srgbClr val="FFC000"/>
              </a:solidFill>
            </a:endParaRPr>
          </a:p>
          <a:p>
            <a:pPr eaLnBrk="1" hangingPunct="1">
              <a:defRPr/>
            </a:pPr>
            <a:r>
              <a:rPr lang="pl-PL" dirty="0" smtClean="0">
                <a:solidFill>
                  <a:schemeClr val="folHlink"/>
                </a:solidFill>
                <a:latin typeface="Showcard Gothic" pitchFamily="82" charset="0"/>
              </a:rPr>
              <a:t>N</a:t>
            </a:r>
            <a:r>
              <a:rPr lang="pl-PL" sz="2800" dirty="0" smtClean="0"/>
              <a:t>eurotyzm|</a:t>
            </a:r>
            <a:r>
              <a:rPr lang="de-DE" sz="2800" dirty="0" smtClean="0"/>
              <a:t> </a:t>
            </a:r>
            <a:r>
              <a:rPr lang="pl-PL" dirty="0" smtClean="0">
                <a:solidFill>
                  <a:schemeClr val="hlink"/>
                </a:solidFill>
                <a:latin typeface="Showcard Gothic" pitchFamily="82" charset="0"/>
              </a:rPr>
              <a:t>N</a:t>
            </a:r>
            <a:r>
              <a:rPr lang="pl-PL" sz="2800" dirty="0" smtClean="0">
                <a:solidFill>
                  <a:schemeClr val="hlink"/>
                </a:solidFill>
              </a:rPr>
              <a:t>euroticism</a:t>
            </a:r>
            <a:r>
              <a:rPr lang="de-DE" sz="2800" dirty="0" smtClean="0">
                <a:solidFill>
                  <a:schemeClr val="hlink"/>
                </a:solidFill>
              </a:rPr>
              <a:t>| </a:t>
            </a:r>
            <a:r>
              <a:rPr lang="de-DE" sz="2800" dirty="0" smtClean="0">
                <a:solidFill>
                  <a:srgbClr val="FFC000"/>
                </a:solidFill>
                <a:latin typeface="Showcard Gothic" pitchFamily="82" charset="0"/>
              </a:rPr>
              <a:t>N</a:t>
            </a:r>
            <a:r>
              <a:rPr lang="de-DE" sz="2800" dirty="0" smtClean="0">
                <a:solidFill>
                  <a:srgbClr val="FFC000"/>
                </a:solidFill>
              </a:rPr>
              <a:t>eurotisch|</a:t>
            </a:r>
            <a:endParaRPr lang="pl-PL" sz="2800" dirty="0" smtClean="0">
              <a:solidFill>
                <a:srgbClr val="FFC000"/>
              </a:solidFill>
            </a:endParaRPr>
          </a:p>
          <a:p>
            <a:pPr eaLnBrk="1" hangingPunct="1">
              <a:defRPr/>
            </a:pPr>
            <a:endParaRPr lang="pl-PL" dirty="0" smtClean="0"/>
          </a:p>
          <a:p>
            <a:pPr eaLnBrk="1" hangingPunct="1">
              <a:defRPr/>
            </a:pPr>
            <a:endParaRPr lang="pl-PL" dirty="0" smtClean="0"/>
          </a:p>
          <a:p>
            <a:pPr eaLnBrk="1" hangingPunct="1">
              <a:buFont typeface="Arial" charset="0"/>
              <a:buNone/>
              <a:defRPr/>
            </a:pPr>
            <a:endParaRPr lang="pl-PL" dirty="0" smtClean="0"/>
          </a:p>
          <a:p>
            <a:pPr algn="ctr" eaLnBrk="1" hangingPunct="1">
              <a:buFont typeface="Arial" charset="0"/>
              <a:buNone/>
              <a:defRPr/>
            </a:pPr>
            <a:endParaRPr lang="pl-PL" sz="3600" dirty="0" smtClean="0">
              <a:solidFill>
                <a:schemeClr val="folHlink"/>
              </a:solidFill>
              <a:latin typeface="Showcard Gothic" pitchFamily="82" charset="0"/>
            </a:endParaRPr>
          </a:p>
          <a:p>
            <a:pPr eaLnBrk="1" hangingPunct="1">
              <a:defRPr/>
            </a:pPr>
            <a:endParaRPr lang="pl-PL" sz="3600" dirty="0" smtClean="0">
              <a:solidFill>
                <a:schemeClr val="folHlink"/>
              </a:solidFill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1760538"/>
          </a:xfrm>
        </p:spPr>
        <p:txBody>
          <a:bodyPr/>
          <a:lstStyle/>
          <a:p>
            <a:pPr eaLnBrk="1" hangingPunct="1">
              <a:defRPr/>
            </a:pPr>
            <a:r>
              <a:rPr lang="pl-PL" sz="3600" dirty="0" smtClean="0"/>
              <a:t>OTWARTOŚĆ</a:t>
            </a:r>
            <a:br>
              <a:rPr lang="pl-PL" sz="3600" dirty="0" smtClean="0"/>
            </a:br>
            <a:r>
              <a:rPr lang="pl-PL" sz="3600" dirty="0" smtClean="0">
                <a:solidFill>
                  <a:schemeClr val="hlink"/>
                </a:solidFill>
              </a:rPr>
              <a:t>OPENESS</a:t>
            </a:r>
            <a:r>
              <a:rPr lang="de-DE" sz="4000" dirty="0" smtClean="0">
                <a:solidFill>
                  <a:schemeClr val="hlink"/>
                </a:solidFill>
              </a:rPr>
              <a:t/>
            </a:r>
            <a:br>
              <a:rPr lang="de-DE" sz="4000" dirty="0" smtClean="0">
                <a:solidFill>
                  <a:schemeClr val="hlink"/>
                </a:solidFill>
              </a:rPr>
            </a:br>
            <a:r>
              <a:rPr lang="de-DE" sz="3600" dirty="0" smtClean="0">
                <a:solidFill>
                  <a:srgbClr val="FFC000"/>
                </a:solidFill>
              </a:rPr>
              <a:t>Offenheit</a:t>
            </a:r>
            <a:endParaRPr lang="pl-PL" sz="3600" dirty="0" smtClean="0">
              <a:solidFill>
                <a:srgbClr val="FFC000"/>
              </a:solidFill>
            </a:endParaRP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2247900"/>
            <a:ext cx="8540750" cy="4205288"/>
          </a:xfrm>
        </p:spPr>
        <p:txBody>
          <a:bodyPr/>
          <a:lstStyle/>
          <a:p>
            <a:pPr eaLnBrk="1" hangingPunct="1">
              <a:defRPr/>
            </a:pPr>
            <a:r>
              <a:rPr lang="pl-PL" sz="2800" dirty="0" smtClean="0"/>
              <a:t>poszukiwanie aktywności i nowych doświadczeń dla nich samych, stopień tolerancji i chęci poznania tego, co nowe i nieznane</a:t>
            </a:r>
          </a:p>
          <a:p>
            <a:pPr eaLnBrk="1" hangingPunct="1">
              <a:defRPr/>
            </a:pPr>
            <a:r>
              <a:rPr lang="pl-PL" sz="2800" dirty="0" smtClean="0">
                <a:solidFill>
                  <a:schemeClr val="hlink"/>
                </a:solidFill>
              </a:rPr>
              <a:t>searching for activities and new experiences only for fun; being tolerant and enjoying new and unknown</a:t>
            </a:r>
            <a:r>
              <a:rPr lang="pl-PL" sz="2800" dirty="0" smtClean="0"/>
              <a:t> </a:t>
            </a:r>
            <a:endParaRPr lang="de-DE" sz="2800" dirty="0" smtClean="0"/>
          </a:p>
          <a:p>
            <a:pPr eaLnBrk="1" hangingPunct="1">
              <a:defRPr/>
            </a:pPr>
            <a:r>
              <a:rPr lang="de-DE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Suche nach Aktivitäten und neuen Erfahrungen, nur zum Spaß, tolerant sein und neues und unbekanntes genießen</a:t>
            </a:r>
            <a:endParaRPr lang="pl-PL" sz="28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4" name="Rectangle 16"/>
          <p:cNvSpPr>
            <a:spLocks noGrp="1" noRot="1" noChangeArrowheads="1"/>
          </p:cNvSpPr>
          <p:nvPr>
            <p:ph type="title"/>
          </p:nvPr>
        </p:nvSpPr>
        <p:spPr>
          <a:xfrm>
            <a:off x="323850" y="115888"/>
            <a:ext cx="8540750" cy="1544637"/>
          </a:xfrm>
        </p:spPr>
        <p:txBody>
          <a:bodyPr/>
          <a:lstStyle/>
          <a:p>
            <a:pPr eaLnBrk="1" hangingPunct="1">
              <a:defRPr/>
            </a:pPr>
            <a:r>
              <a:rPr lang="pl-PL" sz="3200" dirty="0" smtClean="0"/>
              <a:t>WYSOKIE|NISKIE</a:t>
            </a:r>
            <a:br>
              <a:rPr lang="pl-PL" sz="3200" dirty="0" smtClean="0"/>
            </a:br>
            <a:r>
              <a:rPr lang="pl-PL" sz="3200" dirty="0" smtClean="0">
                <a:solidFill>
                  <a:schemeClr val="hlink"/>
                </a:solidFill>
              </a:rPr>
              <a:t>HIGH|LOW</a:t>
            </a:r>
            <a:r>
              <a:rPr lang="de-DE" sz="3200" dirty="0" smtClean="0">
                <a:solidFill>
                  <a:schemeClr val="hlink"/>
                </a:solidFill>
              </a:rPr>
              <a:t/>
            </a:r>
            <a:br>
              <a:rPr lang="de-DE" sz="3200" dirty="0" smtClean="0">
                <a:solidFill>
                  <a:schemeClr val="hlink"/>
                </a:solidFill>
              </a:rPr>
            </a:br>
            <a:r>
              <a:rPr lang="de-DE" sz="3200" dirty="0" smtClean="0">
                <a:solidFill>
                  <a:srgbClr val="FFC000"/>
                </a:solidFill>
              </a:rPr>
              <a:t>HOCH|NIDRIG</a:t>
            </a:r>
            <a:endParaRPr lang="pl-PL" sz="3200" dirty="0" smtClean="0">
              <a:solidFill>
                <a:srgbClr val="FFC000"/>
              </a:solidFill>
            </a:endParaRPr>
          </a:p>
        </p:txBody>
      </p:sp>
      <p:graphicFrame>
        <p:nvGraphicFramePr>
          <p:cNvPr id="32787" name="Group 19"/>
          <p:cNvGraphicFramePr>
            <a:graphicFrameLocks noGrp="1"/>
          </p:cNvGraphicFramePr>
          <p:nvPr>
            <p:ph idx="1"/>
          </p:nvPr>
        </p:nvGraphicFramePr>
        <p:xfrm>
          <a:off x="250825" y="2205038"/>
          <a:ext cx="8540750" cy="3825875"/>
        </p:xfrm>
        <a:graphic>
          <a:graphicData uri="http://schemas.openxmlformats.org/drawingml/2006/table">
            <a:tbl>
              <a:tblPr/>
              <a:tblGrid>
                <a:gridCol w="4270375"/>
                <a:gridCol w="4270375"/>
              </a:tblGrid>
              <a:tr h="10802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odważny, liczne zainteresowania, oryginalny, niekonwencjonalny, z bujną wyobraźnią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konwencjonalny, pragmatyk, twardo stąpający po ziemi, wąskie horyzonty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brave, with many interests, exceptional way of thinking, great imagination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conventional, pragmatic, with narrow horizons and  rather skeptical when new things come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74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Mutig, mit vielen Interessen, außergewöhnliche Denkstrategien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Große Imagination</a:t>
                      </a:r>
                      <a:endParaRPr kumimoji="0" lang="pl-P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pl-P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Traditionell, pragmatisch,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Mit engen Horizonten und ziemlicher </a:t>
                      </a:r>
                      <a:r>
                        <a:rPr kumimoji="0" lang="de-DE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Skeptik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, wenn neue Dinge auf einen zukommen</a:t>
                      </a:r>
                      <a:endParaRPr kumimoji="0" lang="pl-P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pl-P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Kompas">
  <a:themeElements>
    <a:clrScheme name="Kompas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Kompa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ompas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mpas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0</TotalTime>
  <Words>1910</Words>
  <Application>Microsoft Office PowerPoint</Application>
  <PresentationFormat>Bildschirmpräsentation (4:3)</PresentationFormat>
  <Paragraphs>167</Paragraphs>
  <Slides>26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27" baseType="lpstr">
      <vt:lpstr>Kompas</vt:lpstr>
      <vt:lpstr>JAK WYBRAĆ WŁAŚCIWEGO PRACOWNIKA?  HOW TO FIT THE JOB POSITION AND PERSONALITY? Wie die berufliche Stellung und Persönlichkeit anpassen?</vt:lpstr>
      <vt:lpstr>PLAN SPOTKANIA|  PLANS FOR TODAY| PLÄNE FÜR HEUTE</vt:lpstr>
      <vt:lpstr>OSOBOWOŚĆ| PERSONALITY| PERSÖNLICHKEIT </vt:lpstr>
      <vt:lpstr>NAJŁATWIEJ JEST W BAJKACH… CHECK YOUR FAIRYTALES  DEINE FEEGESCHICHTEN ÜBERPRÜFEN</vt:lpstr>
      <vt:lpstr>ALE RZECZYWISTOŚĆ BYWA CIEKAWSZA| REALITY MAKES THINGS EVEN BETTER| REALITÄT MACHT DINGE NOCH BESSER|</vt:lpstr>
      <vt:lpstr>PODSTAWOWY PROBLEM|  MAIN ISSUE| HAUPTSACHE </vt:lpstr>
      <vt:lpstr>WIELKA PIĄTKA| BIG FIVE| Großen Fünf  (McCrae, Costa, 1990,1994)</vt:lpstr>
      <vt:lpstr>OTWARTOŚĆ OPENESS Offenheit</vt:lpstr>
      <vt:lpstr>WYSOKIE|NISKIE HIGH|LOW HOCH|NIDRIG</vt:lpstr>
      <vt:lpstr>SUMIENNOŚĆ| CONSCIENTIONSNESS| GEWISSENHAFTIGKEIT|</vt:lpstr>
      <vt:lpstr>WYSOKIE | NISKIE HIGH | LOW  HOCH | NIEDRIG</vt:lpstr>
      <vt:lpstr>EKSTRAWERSJA | INTROWERSJA EXTRAVERSION | INTROVERSION EXTROVERTIERT | INTROVERTIERT</vt:lpstr>
      <vt:lpstr>WYSOKIE | NISKIE HIGH | LOW HOCH | NIEDRIG  </vt:lpstr>
      <vt:lpstr>UGODOWOŚĆ | AGREEABLENESS | Liebenswürdigkeit |</vt:lpstr>
      <vt:lpstr>WYSOKIE | NISKIE HIGH | LOW HOCH | NIEDRIG</vt:lpstr>
      <vt:lpstr>NEUROTYZM | NEUROTICISM | NEUROTISCH |</vt:lpstr>
      <vt:lpstr>WYSOKIE | NISKIE HIGH | LOW HOCH | NIEDRIG</vt:lpstr>
      <vt:lpstr>PRZYKŁADY PYTAŃ DIAGNOSTYCZNYCH EXAMPLES OF QUESTIONS INDICATING TRAITS Beispiele für Fragen um Eigenschaften auf zu zeigen </vt:lpstr>
      <vt:lpstr>JAK PYTAĆ? |  WHAT TO ASK ABOUT? | Was soll man Fragen?  </vt:lpstr>
      <vt:lpstr>JAKI JESTEM?| WHO AM I?| WER BIN ICH?| </vt:lpstr>
      <vt:lpstr>UCZESTNIK PRAKTYK/AN APPRENTICE/ein Lehrling</vt:lpstr>
      <vt:lpstr>2. FRYZJER| A HAIRDRESSER| EIN FRISEUR</vt:lpstr>
      <vt:lpstr>3. KUCHARZ/A COOK/ EIN KOCH</vt:lpstr>
      <vt:lpstr>4. MURARZ| A BRICKLAYER| EIN MAURER</vt:lpstr>
      <vt:lpstr>CZY ISTNIEJE FRYZJER DOSKONAŁY?|  IS THERE A PERFECT HAIR-DRESSER?|  IST ER EIN PERFEKTER FRISEUR? 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How_to_fit_the_job_position_and_personality</dc:title>
  <dc:creator>Anna Mydlinska-Kordecka;Krakau</dc:creator>
  <cp:keywords>Präsentation</cp:keywords>
  <cp:lastModifiedBy>Ursula Hellweg</cp:lastModifiedBy>
  <cp:revision>69</cp:revision>
  <dcterms:created xsi:type="dcterms:W3CDTF">2011-05-15T17:20:41Z</dcterms:created>
  <dcterms:modified xsi:type="dcterms:W3CDTF">2011-06-28T19:22:46Z</dcterms:modified>
  <cp:category>Eckstein</cp:category>
</cp:coreProperties>
</file>